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47"/>
  </p:notesMasterIdLst>
  <p:handoutMasterIdLst>
    <p:handoutMasterId r:id="rId48"/>
  </p:handoutMasterIdLst>
  <p:sldIdLst>
    <p:sldId id="883" r:id="rId3"/>
    <p:sldId id="854" r:id="rId4"/>
    <p:sldId id="855" r:id="rId5"/>
    <p:sldId id="884" r:id="rId6"/>
    <p:sldId id="812" r:id="rId7"/>
    <p:sldId id="805" r:id="rId8"/>
    <p:sldId id="833" r:id="rId9"/>
    <p:sldId id="834" r:id="rId10"/>
    <p:sldId id="836" r:id="rId11"/>
    <p:sldId id="837" r:id="rId12"/>
    <p:sldId id="838" r:id="rId13"/>
    <p:sldId id="839" r:id="rId14"/>
    <p:sldId id="813" r:id="rId15"/>
    <p:sldId id="849" r:id="rId16"/>
    <p:sldId id="763" r:id="rId17"/>
    <p:sldId id="814" r:id="rId18"/>
    <p:sldId id="825" r:id="rId19"/>
    <p:sldId id="824" r:id="rId20"/>
    <p:sldId id="851" r:id="rId21"/>
    <p:sldId id="826" r:id="rId22"/>
    <p:sldId id="758" r:id="rId23"/>
    <p:sldId id="779" r:id="rId24"/>
    <p:sldId id="827" r:id="rId25"/>
    <p:sldId id="857" r:id="rId26"/>
    <p:sldId id="860" r:id="rId27"/>
    <p:sldId id="861" r:id="rId28"/>
    <p:sldId id="862" r:id="rId29"/>
    <p:sldId id="863" r:id="rId30"/>
    <p:sldId id="864" r:id="rId31"/>
    <p:sldId id="877" r:id="rId32"/>
    <p:sldId id="879" r:id="rId33"/>
    <p:sldId id="880" r:id="rId34"/>
    <p:sldId id="881" r:id="rId35"/>
    <p:sldId id="865" r:id="rId36"/>
    <p:sldId id="866" r:id="rId37"/>
    <p:sldId id="882" r:id="rId38"/>
    <p:sldId id="869" r:id="rId39"/>
    <p:sldId id="870" r:id="rId40"/>
    <p:sldId id="873" r:id="rId41"/>
    <p:sldId id="871" r:id="rId42"/>
    <p:sldId id="872" r:id="rId43"/>
    <p:sldId id="878" r:id="rId44"/>
    <p:sldId id="874" r:id="rId45"/>
    <p:sldId id="876" r:id="rId46"/>
  </p:sldIdLst>
  <p:sldSz cx="9144000" cy="6858000" type="screen4x3"/>
  <p:notesSz cx="6797675" cy="9874250"/>
  <p:defaultTextStyle>
    <a:defPPr>
      <a:defRPr lang="de-DE"/>
    </a:defPPr>
    <a:lvl1pPr algn="l" rtl="0" fontAlgn="base">
      <a:spcBef>
        <a:spcPct val="0"/>
      </a:spcBef>
      <a:spcAft>
        <a:spcPct val="0"/>
      </a:spcAft>
      <a:defRPr sz="800" kern="1200">
        <a:solidFill>
          <a:schemeClr val="tx1"/>
        </a:solidFill>
        <a:latin typeface="Arial" charset="0"/>
        <a:ea typeface="+mn-ea"/>
        <a:cs typeface="Arial" charset="0"/>
      </a:defRPr>
    </a:lvl1pPr>
    <a:lvl2pPr marL="457200" algn="l" rtl="0" fontAlgn="base">
      <a:spcBef>
        <a:spcPct val="0"/>
      </a:spcBef>
      <a:spcAft>
        <a:spcPct val="0"/>
      </a:spcAft>
      <a:defRPr sz="800" kern="1200">
        <a:solidFill>
          <a:schemeClr val="tx1"/>
        </a:solidFill>
        <a:latin typeface="Arial" charset="0"/>
        <a:ea typeface="+mn-ea"/>
        <a:cs typeface="Arial" charset="0"/>
      </a:defRPr>
    </a:lvl2pPr>
    <a:lvl3pPr marL="914400" algn="l" rtl="0" fontAlgn="base">
      <a:spcBef>
        <a:spcPct val="0"/>
      </a:spcBef>
      <a:spcAft>
        <a:spcPct val="0"/>
      </a:spcAft>
      <a:defRPr sz="800" kern="1200">
        <a:solidFill>
          <a:schemeClr val="tx1"/>
        </a:solidFill>
        <a:latin typeface="Arial" charset="0"/>
        <a:ea typeface="+mn-ea"/>
        <a:cs typeface="Arial" charset="0"/>
      </a:defRPr>
    </a:lvl3pPr>
    <a:lvl4pPr marL="1371600" algn="l" rtl="0" fontAlgn="base">
      <a:spcBef>
        <a:spcPct val="0"/>
      </a:spcBef>
      <a:spcAft>
        <a:spcPct val="0"/>
      </a:spcAft>
      <a:defRPr sz="800" kern="1200">
        <a:solidFill>
          <a:schemeClr val="tx1"/>
        </a:solidFill>
        <a:latin typeface="Arial" charset="0"/>
        <a:ea typeface="+mn-ea"/>
        <a:cs typeface="Arial" charset="0"/>
      </a:defRPr>
    </a:lvl4pPr>
    <a:lvl5pPr marL="1828800" algn="l" rtl="0" fontAlgn="base">
      <a:spcBef>
        <a:spcPct val="0"/>
      </a:spcBef>
      <a:spcAft>
        <a:spcPct val="0"/>
      </a:spcAft>
      <a:defRPr sz="800" kern="1200">
        <a:solidFill>
          <a:schemeClr val="tx1"/>
        </a:solidFill>
        <a:latin typeface="Arial" charset="0"/>
        <a:ea typeface="+mn-ea"/>
        <a:cs typeface="Arial" charset="0"/>
      </a:defRPr>
    </a:lvl5pPr>
    <a:lvl6pPr marL="2286000" algn="l" defTabSz="914400" rtl="0" eaLnBrk="1" latinLnBrk="0" hangingPunct="1">
      <a:defRPr sz="800" kern="1200">
        <a:solidFill>
          <a:schemeClr val="tx1"/>
        </a:solidFill>
        <a:latin typeface="Arial" charset="0"/>
        <a:ea typeface="+mn-ea"/>
        <a:cs typeface="Arial" charset="0"/>
      </a:defRPr>
    </a:lvl6pPr>
    <a:lvl7pPr marL="2743200" algn="l" defTabSz="914400" rtl="0" eaLnBrk="1" latinLnBrk="0" hangingPunct="1">
      <a:defRPr sz="800" kern="1200">
        <a:solidFill>
          <a:schemeClr val="tx1"/>
        </a:solidFill>
        <a:latin typeface="Arial" charset="0"/>
        <a:ea typeface="+mn-ea"/>
        <a:cs typeface="Arial" charset="0"/>
      </a:defRPr>
    </a:lvl7pPr>
    <a:lvl8pPr marL="3200400" algn="l" defTabSz="914400" rtl="0" eaLnBrk="1" latinLnBrk="0" hangingPunct="1">
      <a:defRPr sz="800" kern="1200">
        <a:solidFill>
          <a:schemeClr val="tx1"/>
        </a:solidFill>
        <a:latin typeface="Arial" charset="0"/>
        <a:ea typeface="+mn-ea"/>
        <a:cs typeface="Arial" charset="0"/>
      </a:defRPr>
    </a:lvl8pPr>
    <a:lvl9pPr marL="3657600" algn="l" defTabSz="914400" rtl="0" eaLnBrk="1" latinLnBrk="0" hangingPunct="1">
      <a:defRPr sz="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F2FB"/>
    <a:srgbClr val="006699"/>
    <a:srgbClr val="ACDFF6"/>
    <a:srgbClr val="CCFF66"/>
    <a:srgbClr val="FF66CC"/>
    <a:srgbClr val="00CC99"/>
    <a:srgbClr val="66FFCC"/>
    <a:srgbClr val="C0E7F8"/>
    <a:srgbClr val="C8E9F8"/>
    <a:srgbClr val="1046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Helle Formatvorlage 2 - Akz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93" autoAdjust="0"/>
    <p:restoredTop sz="87226" autoAdjust="0"/>
  </p:normalViewPr>
  <p:slideViewPr>
    <p:cSldViewPr snapToGrid="0" showGuides="1">
      <p:cViewPr>
        <p:scale>
          <a:sx n="60" d="100"/>
          <a:sy n="60" d="100"/>
        </p:scale>
        <p:origin x="-648" y="-250"/>
      </p:cViewPr>
      <p:guideLst>
        <p:guide orient="horz" pos="2125"/>
        <p:guide orient="horz" pos="2871"/>
        <p:guide orient="horz" pos="3043"/>
        <p:guide orient="horz" pos="4114"/>
        <p:guide orient="horz" pos="4319"/>
        <p:guide orient="horz" pos="440"/>
        <p:guide orient="horz" pos="3369"/>
        <p:guide pos="5755"/>
        <p:guide pos="5736"/>
        <p:guide pos="344"/>
        <p:guide pos="3028"/>
        <p:guide pos="5574"/>
      </p:guideLst>
    </p:cSldViewPr>
  </p:slideViewPr>
  <p:outlineViewPr>
    <p:cViewPr>
      <p:scale>
        <a:sx n="20" d="100"/>
        <a:sy n="20" d="100"/>
      </p:scale>
      <p:origin x="0" y="0"/>
    </p:cViewPr>
  </p:outlineViewPr>
  <p:notesTextViewPr>
    <p:cViewPr>
      <p:scale>
        <a:sx n="66" d="100"/>
        <a:sy n="66" d="100"/>
      </p:scale>
      <p:origin x="0" y="0"/>
    </p:cViewPr>
  </p:notesTextViewPr>
  <p:sorterViewPr>
    <p:cViewPr>
      <p:scale>
        <a:sx n="100" d="100"/>
        <a:sy n="100" d="100"/>
      </p:scale>
      <p:origin x="0" y="0"/>
    </p:cViewPr>
  </p:sorterViewPr>
  <p:notesViewPr>
    <p:cSldViewPr snapToGrid="0" showGuides="1">
      <p:cViewPr varScale="1">
        <p:scale>
          <a:sx n="71" d="100"/>
          <a:sy n="71" d="100"/>
        </p:scale>
        <p:origin x="-2220" y="-114"/>
      </p:cViewPr>
      <p:guideLst>
        <p:guide orient="horz" pos="3110"/>
        <p:guide pos="2140"/>
      </p:guideLst>
    </p:cSldViewPr>
  </p:notesViewPr>
  <p:gridSpacing cx="180023" cy="180023"/>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9" tIns="46205" rIns="92409" bIns="46205" numCol="1" anchor="t" anchorCtr="0" compatLnSpc="1">
            <a:prstTxWarp prst="textNoShape">
              <a:avLst/>
            </a:prstTxWarp>
          </a:bodyPr>
          <a:lstStyle>
            <a:lvl1pPr algn="l" eaLnBrk="0" hangingPunct="0">
              <a:defRPr sz="1200">
                <a:cs typeface="+mn-cs"/>
              </a:defRPr>
            </a:lvl1pPr>
          </a:lstStyle>
          <a:p>
            <a:pPr>
              <a:defRPr/>
            </a:pPr>
            <a:endParaRPr lang="de-DE"/>
          </a:p>
        </p:txBody>
      </p:sp>
      <p:sp>
        <p:nvSpPr>
          <p:cNvPr id="89091" name="Rectangle 3"/>
          <p:cNvSpPr>
            <a:spLocks noGrp="1" noChangeArrowheads="1"/>
          </p:cNvSpPr>
          <p:nvPr>
            <p:ph type="dt" sz="quarter" idx="1"/>
          </p:nvPr>
        </p:nvSpPr>
        <p:spPr bwMode="auto">
          <a:xfrm>
            <a:off x="3849688" y="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9" tIns="46205" rIns="92409" bIns="46205" numCol="1" anchor="t" anchorCtr="0" compatLnSpc="1">
            <a:prstTxWarp prst="textNoShape">
              <a:avLst/>
            </a:prstTxWarp>
          </a:bodyPr>
          <a:lstStyle>
            <a:lvl1pPr algn="r" eaLnBrk="0" hangingPunct="0">
              <a:defRPr sz="1200">
                <a:cs typeface="+mn-cs"/>
              </a:defRPr>
            </a:lvl1pPr>
          </a:lstStyle>
          <a:p>
            <a:pPr>
              <a:defRPr/>
            </a:pPr>
            <a:fld id="{0C0BD800-4AFF-4D78-B27A-D9B3A8EDAE9C}" type="datetimeFigureOut">
              <a:rPr lang="de-DE"/>
              <a:pPr>
                <a:defRPr/>
              </a:pPr>
              <a:t>10.08.2015</a:t>
            </a:fld>
            <a:endParaRPr lang="de-DE"/>
          </a:p>
        </p:txBody>
      </p:sp>
      <p:sp>
        <p:nvSpPr>
          <p:cNvPr id="89092" name="Rectangle 4"/>
          <p:cNvSpPr>
            <a:spLocks noGrp="1" noChangeArrowheads="1"/>
          </p:cNvSpPr>
          <p:nvPr>
            <p:ph type="ftr" sz="quarter" idx="2"/>
          </p:nvPr>
        </p:nvSpPr>
        <p:spPr bwMode="auto">
          <a:xfrm>
            <a:off x="0"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9" tIns="46205" rIns="92409" bIns="46205" numCol="1" anchor="b" anchorCtr="0" compatLnSpc="1">
            <a:prstTxWarp prst="textNoShape">
              <a:avLst/>
            </a:prstTxWarp>
          </a:bodyPr>
          <a:lstStyle>
            <a:lvl1pPr algn="l" eaLnBrk="0" hangingPunct="0">
              <a:defRPr sz="1200">
                <a:cs typeface="+mn-cs"/>
              </a:defRPr>
            </a:lvl1pPr>
          </a:lstStyle>
          <a:p>
            <a:pPr>
              <a:defRPr/>
            </a:pPr>
            <a:endParaRPr lang="de-DE"/>
          </a:p>
        </p:txBody>
      </p:sp>
      <p:sp>
        <p:nvSpPr>
          <p:cNvPr id="89093" name="Rectangle 5"/>
          <p:cNvSpPr>
            <a:spLocks noGrp="1" noChangeArrowheads="1"/>
          </p:cNvSpPr>
          <p:nvPr>
            <p:ph type="sldNum" sz="quarter" idx="3"/>
          </p:nvPr>
        </p:nvSpPr>
        <p:spPr bwMode="auto">
          <a:xfrm>
            <a:off x="3849688" y="9378950"/>
            <a:ext cx="2946400"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09" tIns="46205" rIns="92409" bIns="46205" numCol="1" anchor="b" anchorCtr="0" compatLnSpc="1">
            <a:prstTxWarp prst="textNoShape">
              <a:avLst/>
            </a:prstTxWarp>
          </a:bodyPr>
          <a:lstStyle>
            <a:lvl1pPr algn="r" eaLnBrk="0" hangingPunct="0">
              <a:defRPr sz="1200">
                <a:cs typeface="+mn-cs"/>
              </a:defRPr>
            </a:lvl1pPr>
          </a:lstStyle>
          <a:p>
            <a:pPr>
              <a:defRPr/>
            </a:pPr>
            <a:fld id="{14E1E30E-F262-4529-BCB5-2F07D53F5313}" type="slidenum">
              <a:rPr lang="de-DE"/>
              <a:pPr>
                <a:defRPr/>
              </a:pPr>
              <a:t>‹Nr.›</a:t>
            </a:fld>
            <a:endParaRPr lang="de-DE"/>
          </a:p>
        </p:txBody>
      </p:sp>
    </p:spTree>
    <p:extLst>
      <p:ext uri="{BB962C8B-B14F-4D97-AF65-F5344CB8AC3E}">
        <p14:creationId xmlns:p14="http://schemas.microsoft.com/office/powerpoint/2010/main" val="3248289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algn="l">
              <a:defRPr sz="1200">
                <a:cs typeface="+mn-cs"/>
              </a:defRPr>
            </a:lvl1pPr>
          </a:lstStyle>
          <a:p>
            <a:pPr>
              <a:defRPr/>
            </a:pPr>
            <a:endParaRPr lang="de-DE"/>
          </a:p>
        </p:txBody>
      </p:sp>
      <p:sp>
        <p:nvSpPr>
          <p:cNvPr id="68611"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lvl1pPr algn="r">
              <a:defRPr sz="1200">
                <a:cs typeface="+mn-cs"/>
              </a:defRPr>
            </a:lvl1pPr>
          </a:lstStyle>
          <a:p>
            <a:pPr>
              <a:defRPr/>
            </a:pPr>
            <a:endParaRPr lang="de-DE"/>
          </a:p>
        </p:txBody>
      </p:sp>
      <p:sp>
        <p:nvSpPr>
          <p:cNvPr id="50180" name="Rectangle 4"/>
          <p:cNvSpPr>
            <a:spLocks noGrp="1" noRot="1" noChangeAspect="1" noChangeArrowheads="1" noTextEdit="1"/>
          </p:cNvSpPr>
          <p:nvPr>
            <p:ph type="sldImg" idx="2"/>
          </p:nvPr>
        </p:nvSpPr>
        <p:spPr bwMode="auto">
          <a:xfrm>
            <a:off x="931863" y="741363"/>
            <a:ext cx="4935537"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3" name="Rectangle 5"/>
          <p:cNvSpPr>
            <a:spLocks noGrp="1" noChangeArrowheads="1"/>
          </p:cNvSpPr>
          <p:nvPr>
            <p:ph type="body" sz="quarter" idx="3"/>
          </p:nvPr>
        </p:nvSpPr>
        <p:spPr bwMode="auto">
          <a:xfrm>
            <a:off x="681038" y="4689475"/>
            <a:ext cx="5435600" cy="4443413"/>
          </a:xfrm>
          <a:prstGeom prst="rect">
            <a:avLst/>
          </a:prstGeom>
          <a:noFill/>
          <a:ln w="9525">
            <a:noFill/>
            <a:miter lim="800000"/>
            <a:headEnd/>
            <a:tailEnd/>
          </a:ln>
          <a:effectLst/>
        </p:spPr>
        <p:txBody>
          <a:bodyPr vert="horz" wrap="square" lIns="92409" tIns="46205" rIns="92409" bIns="46205"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8614"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algn="l">
              <a:defRPr sz="1200">
                <a:cs typeface="+mn-cs"/>
              </a:defRPr>
            </a:lvl1pPr>
          </a:lstStyle>
          <a:p>
            <a:pPr>
              <a:defRPr/>
            </a:pPr>
            <a:endParaRPr lang="de-DE"/>
          </a:p>
        </p:txBody>
      </p:sp>
      <p:sp>
        <p:nvSpPr>
          <p:cNvPr id="68615"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2409" tIns="46205" rIns="92409" bIns="46205" numCol="1" anchor="b" anchorCtr="0" compatLnSpc="1">
            <a:prstTxWarp prst="textNoShape">
              <a:avLst/>
            </a:prstTxWarp>
          </a:bodyPr>
          <a:lstStyle>
            <a:lvl1pPr algn="r">
              <a:defRPr sz="1200">
                <a:cs typeface="+mn-cs"/>
              </a:defRPr>
            </a:lvl1pPr>
          </a:lstStyle>
          <a:p>
            <a:pPr>
              <a:defRPr/>
            </a:pPr>
            <a:fld id="{8DE723B4-DDFD-4E7C-B233-EA697313DD10}" type="slidenum">
              <a:rPr lang="de-DE"/>
              <a:pPr>
                <a:defRPr/>
              </a:pPr>
              <a:t>‹Nr.›</a:t>
            </a:fld>
            <a:endParaRPr lang="de-DE"/>
          </a:p>
        </p:txBody>
      </p:sp>
    </p:spTree>
    <p:extLst>
      <p:ext uri="{BB962C8B-B14F-4D97-AF65-F5344CB8AC3E}">
        <p14:creationId xmlns:p14="http://schemas.microsoft.com/office/powerpoint/2010/main" val="9776002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200" dirty="0" smtClean="0"/>
              <a:t>This presentation deals with the aspects</a:t>
            </a:r>
            <a:r>
              <a:rPr lang="en-GB" sz="1200" baseline="0" dirty="0" smtClean="0"/>
              <a:t> that have to be considered in specific, single restoration projects for the selection of restoration measures.</a:t>
            </a:r>
          </a:p>
          <a:p>
            <a:r>
              <a:rPr lang="en-GB" sz="1200" baseline="0" dirty="0" smtClean="0"/>
              <a:t>Three topics will be covered: </a:t>
            </a:r>
          </a:p>
          <a:p>
            <a:pPr marL="171450" indent="-171450">
              <a:buFont typeface="Arial" panose="020B0604020202020204" pitchFamily="34" charset="0"/>
              <a:buChar char="•"/>
            </a:pPr>
            <a:r>
              <a:rPr lang="en-GB" sz="1200" baseline="0" dirty="0" smtClean="0"/>
              <a:t>present general principles and approaches that should be considered, </a:t>
            </a:r>
          </a:p>
          <a:p>
            <a:pPr marL="171450" indent="-171450">
              <a:buFont typeface="Arial" panose="020B0604020202020204" pitchFamily="34" charset="0"/>
              <a:buChar char="•"/>
            </a:pPr>
            <a:r>
              <a:rPr lang="en-GB" sz="1200" baseline="0" dirty="0" smtClean="0"/>
              <a:t>give an overview on the restoration measures that are available (catalogue of measures), </a:t>
            </a:r>
          </a:p>
          <a:p>
            <a:pPr marL="171450" indent="-171450">
              <a:buFont typeface="Arial" panose="020B0604020202020204" pitchFamily="34" charset="0"/>
              <a:buChar char="•"/>
            </a:pPr>
            <a:r>
              <a:rPr lang="en-GB" sz="1200" baseline="0" dirty="0" smtClean="0"/>
              <a:t>summarize what is known about the effect of these restoration measures on biota and how this may guide the selection of measures (implications for future restoration projects)</a:t>
            </a:r>
          </a:p>
          <a:p>
            <a:endParaRPr lang="de-DE" dirty="0"/>
          </a:p>
        </p:txBody>
      </p:sp>
      <p:sp>
        <p:nvSpPr>
          <p:cNvPr id="4" name="Foliennummernplatzhalter 3"/>
          <p:cNvSpPr>
            <a:spLocks noGrp="1"/>
          </p:cNvSpPr>
          <p:nvPr>
            <p:ph type="sldNum" sz="quarter" idx="10"/>
          </p:nvPr>
        </p:nvSpPr>
        <p:spPr/>
        <p:txBody>
          <a:bodyPr/>
          <a:lstStyle/>
          <a:p>
            <a:pPr>
              <a:defRPr/>
            </a:pPr>
            <a:fld id="{8DE723B4-DDFD-4E7C-B233-EA697313DD10}" type="slidenum">
              <a:rPr lang="de-DE" smtClean="0"/>
              <a:pPr>
                <a:defRPr/>
              </a:pPr>
              <a:t>1</a:t>
            </a:fld>
            <a:endParaRPr lang="de-DE"/>
          </a:p>
        </p:txBody>
      </p:sp>
    </p:spTree>
    <p:extLst>
      <p:ext uri="{BB962C8B-B14F-4D97-AF65-F5344CB8AC3E}">
        <p14:creationId xmlns:p14="http://schemas.microsoft.com/office/powerpoint/2010/main" val="1745154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GB" altLang="de-DE"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GB" altLang="de-DE"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GB" altLang="de-DE"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Symbol" pitchFamily="18" charset="2"/>
              <a:buNone/>
            </a:pPr>
            <a:endParaRPr lang="en-GB" altLang="de-DE" sz="10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GB" altLang="de-DE" dirty="0" smtClean="0"/>
              <a:t>Since</a:t>
            </a:r>
            <a:r>
              <a:rPr lang="en-GB" altLang="de-DE" baseline="0" dirty="0" smtClean="0"/>
              <a:t> the multiple-pressures act at different spatial scales, it is also necessary to implement restoration measures at different spatial scales, not “end-of-pipe”.</a:t>
            </a:r>
            <a:endParaRPr lang="en-GB" altLang="de-DE"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de-DE" sz="900" dirty="0" smtClean="0"/>
              <a:t>Only</a:t>
            </a:r>
            <a:r>
              <a:rPr lang="en-GB" altLang="de-DE" sz="900" baseline="0" dirty="0" smtClean="0"/>
              <a:t> species which occur or live near the restored reach can colonize the new habitats =&gt; useful to check prior to restoration if source populations of the targeted species are present in the catchment and if they can colonize the restored reach</a:t>
            </a:r>
            <a:endParaRPr lang="en-GB" altLang="de-DE" sz="9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GB" altLang="de-DE" baseline="0" dirty="0" smtClean="0"/>
              <a:t>Show how this topic is linked to the other presentations.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de-DE" sz="900" dirty="0" smtClean="0"/>
              <a:t>When there is even more space available, e.g. in agricultural areas (</a:t>
            </a:r>
            <a:r>
              <a:rPr lang="en-GB" altLang="de-DE" sz="900" dirty="0" err="1" smtClean="0"/>
              <a:t>exensively</a:t>
            </a:r>
            <a:r>
              <a:rPr lang="en-GB" altLang="de-DE" sz="900" dirty="0" smtClean="0"/>
              <a:t> used like grassland and pasture), channel planform can be restored.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Symbol" pitchFamily="18" charset="2"/>
              <a:buNone/>
            </a:pPr>
            <a:endParaRPr lang="en-GB" altLang="de-DE" sz="100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de-DE" sz="900" dirty="0" smtClean="0"/>
              <a:t>There are mainly studies on the</a:t>
            </a:r>
            <a:r>
              <a:rPr lang="en-GB" altLang="de-DE" sz="900" baseline="0" dirty="0" smtClean="0"/>
              <a:t> effect of restoration on simple biological metrics like richness and diversity. However, the mere increase of the number of species is not tantamount to an ecological enhancement, not really the main objective of river restoration. </a:t>
            </a:r>
          </a:p>
          <a:p>
            <a:pPr eaLnBrk="1" hangingPunct="1"/>
            <a:endParaRPr lang="en-GB" altLang="de-DE" sz="900" baseline="0" dirty="0" smtClean="0"/>
          </a:p>
          <a:p>
            <a:pPr eaLnBrk="1" hangingPunct="1"/>
            <a:r>
              <a:rPr lang="en-GB" altLang="de-DE" sz="900" baseline="0" dirty="0" smtClean="0"/>
              <a:t>sensitive, near-natural community</a:t>
            </a:r>
          </a:p>
          <a:p>
            <a:pPr eaLnBrk="1" hangingPunct="1"/>
            <a:endParaRPr lang="en-GB" altLang="de-DE" sz="900" baseline="0" dirty="0" smtClean="0"/>
          </a:p>
          <a:p>
            <a:pPr eaLnBrk="1" hangingPunct="1"/>
            <a:r>
              <a:rPr lang="en-GB" altLang="de-DE" sz="900" baseline="0" dirty="0" smtClean="0"/>
              <a:t>Therefore, future studies should focus on functional metrics / traits (as mentioned by Nicolai).</a:t>
            </a:r>
          </a:p>
          <a:p>
            <a:pPr eaLnBrk="1" hangingPunct="1"/>
            <a:endParaRPr lang="en-GB" altLang="de-DE" sz="900" baseline="0" dirty="0" smtClean="0"/>
          </a:p>
          <a:p>
            <a:pPr eaLnBrk="1" hangingPunct="1"/>
            <a:r>
              <a:rPr lang="en-GB" altLang="de-DE" sz="900" baseline="0" dirty="0" smtClean="0"/>
              <a:t>Moreover, the studies reported contrasting results</a:t>
            </a:r>
            <a:endParaRPr lang="en-GB" altLang="de-DE" sz="9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de-DE" sz="900" dirty="0" smtClean="0"/>
              <a:t>TEV = total economic value (actually</a:t>
            </a:r>
            <a:r>
              <a:rPr lang="en-GB" altLang="de-DE" sz="900" baseline="0" dirty="0" smtClean="0"/>
              <a:t> partial TEV since not all ecosystem services were considered)</a:t>
            </a:r>
          </a:p>
          <a:p>
            <a:pPr eaLnBrk="1" hangingPunct="1"/>
            <a:r>
              <a:rPr lang="en-GB" altLang="de-DE" sz="900" baseline="0" dirty="0" smtClean="0"/>
              <a:t>Acuna et al. (2013): Reach-scale partial TEV is given for the four study reaches (numbered 1 to 4). The partial TEV of the restored reaches is 10-100 times the partial TEV prior to restoration.</a:t>
            </a:r>
            <a:endParaRPr lang="en-GB" altLang="de-DE" sz="9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GB" altLang="de-DE" baseline="0" dirty="0" smtClean="0"/>
              <a:t>As shown in the REFORM planning cycle, the selection of measures is done at two different spatial and </a:t>
            </a:r>
            <a:r>
              <a:rPr lang="en-GB" altLang="de-DE" baseline="0" dirty="0" err="1" smtClean="0"/>
              <a:t>adiministrative</a:t>
            </a:r>
            <a:r>
              <a:rPr lang="en-GB" altLang="de-DE" baseline="0" dirty="0" smtClean="0"/>
              <a:t> levels.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baseline="0"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baseline="0"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de-DE" sz="900" dirty="0" smtClean="0"/>
              <a:t>In the figure, only biological metrics are shown for</a:t>
            </a:r>
            <a:r>
              <a:rPr lang="en-GB" altLang="de-DE" sz="900" baseline="0" dirty="0" smtClean="0"/>
              <a:t> which the response ratio (effect of restoration) was significantly different from zero (Wilcoxon test) in the REFORM dataset of the 20 case-studies (each compared to a nearby non-restored section to quantify the effect of restoration as the difference restored minus degraded). Most of these metrics are functional metrics / traits.</a:t>
            </a:r>
          </a:p>
          <a:p>
            <a:pPr eaLnBrk="1" hangingPunct="1"/>
            <a:r>
              <a:rPr lang="en-GB" altLang="de-DE" sz="900" baseline="0" dirty="0" smtClean="0"/>
              <a:t>The functional metrics/traits indicate how restoration has changed the abiotic habitat conditions and allows to infer causal relationships (other than mere species richness or diversity).</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de-DE" sz="900" baseline="0" dirty="0" smtClean="0"/>
              <a:t>Macroinvertebrates depend on microhabitats (diversity). However, many restoration projects increase mesohabitat diversity but NOT microhabitat diversity =&gt; It might look </a:t>
            </a:r>
            <a:r>
              <a:rPr lang="en-GB" altLang="de-DE" sz="900" baseline="0" dirty="0" err="1" smtClean="0"/>
              <a:t>esthetically</a:t>
            </a:r>
            <a:r>
              <a:rPr lang="en-GB" altLang="de-DE" sz="900" baseline="0" dirty="0" smtClean="0"/>
              <a:t> pleasing and positive for ecologists but the microhabitats necessary for e.g. inverts are still missing!!</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baseline="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GB" altLang="de-DE" baseline="0" dirty="0" smtClean="0"/>
              <a:t>As shown in the REFORM planning cycle, the selection of measures is done at two different spatial and </a:t>
            </a:r>
            <a:r>
              <a:rPr lang="en-GB" altLang="de-DE" baseline="0" dirty="0" err="1" smtClean="0"/>
              <a:t>adiministrative</a:t>
            </a:r>
            <a:r>
              <a:rPr lang="en-GB" altLang="de-DE" baseline="0" dirty="0" smtClean="0"/>
              <a:t> levels.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baseline="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baseline="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de-DE" sz="90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GB" altLang="de-DE" baseline="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GB" altLang="de-DE" baseline="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 typeface="Symbol" pitchFamily="18" charset="2"/>
              <a:buNone/>
            </a:pPr>
            <a:endParaRPr lang="en-GB" altLang="de-DE" sz="1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r>
              <a:rPr lang="en-GB" altLang="de-DE" dirty="0" smtClean="0"/>
              <a:t>Much easier</a:t>
            </a:r>
            <a:r>
              <a:rPr lang="en-GB" altLang="de-DE" baseline="0" dirty="0" smtClean="0"/>
              <a:t> to involve stakeholders in the planning phase prior to restoration, to take their concerns into consideration. Restoration projects are usually much easier to implement if they are supported by the local stakeholders. </a:t>
            </a:r>
          </a:p>
          <a:p>
            <a:pPr marL="0" indent="0" eaLnBrk="1" hangingPunct="1">
              <a:buFontTx/>
              <a:buNone/>
            </a:pPr>
            <a:endParaRPr lang="en-GB" altLang="de-DE" baseline="0" dirty="0" smtClean="0"/>
          </a:p>
          <a:p>
            <a:pPr marL="0" indent="0" eaLnBrk="1" hangingPunct="1">
              <a:buFontTx/>
              <a:buNone/>
            </a:pPr>
            <a:r>
              <a:rPr lang="en-GB" altLang="de-DE" baseline="0" dirty="0" smtClean="0"/>
              <a:t>A colleague always says: You have to talk, talk, and talk</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GB" altLang="de-DE"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GB" altLang="de-DE"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GB" altLang="de-DE"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Tree>
    <p:extLst>
      <p:ext uri="{BB962C8B-B14F-4D97-AF65-F5344CB8AC3E}">
        <p14:creationId xmlns:p14="http://schemas.microsoft.com/office/powerpoint/2010/main" val="32330176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85908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831013" y="274638"/>
            <a:ext cx="1855787" cy="63944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1258888" y="274638"/>
            <a:ext cx="5419725" cy="63944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756023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Master-Untertitelformat bearbeiten</a:t>
            </a:r>
            <a:endParaRPr lang="de-DE"/>
          </a:p>
        </p:txBody>
      </p:sp>
      <p:sp>
        <p:nvSpPr>
          <p:cNvPr id="4" name="Datumsplatzhalter 3"/>
          <p:cNvSpPr>
            <a:spLocks noGrp="1"/>
          </p:cNvSpPr>
          <p:nvPr>
            <p:ph type="dt" sz="half" idx="10"/>
          </p:nvPr>
        </p:nvSpPr>
        <p:spPr/>
        <p:txBody>
          <a:bodyPr/>
          <a:lstStyle>
            <a:lvl1pPr>
              <a:defRPr/>
            </a:lvl1pPr>
          </a:lstStyle>
          <a:p>
            <a:pPr>
              <a:defRPr/>
            </a:pPr>
            <a:fld id="{F24DC3F8-4215-44F1-A0D5-72E3B5B2F3E3}" type="datetimeFigureOut">
              <a:rPr lang="de-DE"/>
              <a:pPr>
                <a:defRPr/>
              </a:pPr>
              <a:t>10.08.2015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solidFill>
                <a:srgbClr val="000000">
                  <a:tint val="75000"/>
                </a:srgbClr>
              </a:solidFill>
            </a:endParaRPr>
          </a:p>
        </p:txBody>
      </p:sp>
      <p:sp>
        <p:nvSpPr>
          <p:cNvPr id="6" name="Foliennummernplatzhalter 5"/>
          <p:cNvSpPr>
            <a:spLocks noGrp="1"/>
          </p:cNvSpPr>
          <p:nvPr>
            <p:ph type="sldNum" sz="quarter" idx="12"/>
          </p:nvPr>
        </p:nvSpPr>
        <p:spPr/>
        <p:txBody>
          <a:bodyPr/>
          <a:lstStyle>
            <a:lvl1pPr>
              <a:defRPr/>
            </a:lvl1pPr>
          </a:lstStyle>
          <a:p>
            <a:pPr>
              <a:defRPr/>
            </a:pPr>
            <a:fld id="{F108BFFB-2E7F-43B6-AA6A-E9749470E7C0}" type="slidenum">
              <a:rPr lang="de-DE"/>
              <a:pPr>
                <a:defRPr/>
              </a:pPr>
              <a:t>‹Nr.›</a:t>
            </a:fld>
            <a:endParaRPr lang="de-DE"/>
          </a:p>
        </p:txBody>
      </p:sp>
    </p:spTree>
    <p:extLst>
      <p:ext uri="{BB962C8B-B14F-4D97-AF65-F5344CB8AC3E}">
        <p14:creationId xmlns:p14="http://schemas.microsoft.com/office/powerpoint/2010/main" val="755688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idx="1"/>
          </p:nvPr>
        </p:nvSpPr>
        <p:spPr/>
        <p:txBody>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CEA18634-C46C-4526-B9BA-FFCF6CD7B250}" type="datetimeFigureOut">
              <a:rPr lang="de-DE"/>
              <a:pPr>
                <a:defRPr/>
              </a:pPr>
              <a:t>10.08.2015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solidFill>
                <a:srgbClr val="000000">
                  <a:tint val="75000"/>
                </a:srgbClr>
              </a:solidFill>
            </a:endParaRPr>
          </a:p>
        </p:txBody>
      </p:sp>
      <p:sp>
        <p:nvSpPr>
          <p:cNvPr id="6" name="Foliennummernplatzhalter 5"/>
          <p:cNvSpPr>
            <a:spLocks noGrp="1"/>
          </p:cNvSpPr>
          <p:nvPr>
            <p:ph type="sldNum" sz="quarter" idx="12"/>
          </p:nvPr>
        </p:nvSpPr>
        <p:spPr/>
        <p:txBody>
          <a:bodyPr/>
          <a:lstStyle>
            <a:lvl1pPr>
              <a:defRPr/>
            </a:lvl1pPr>
          </a:lstStyle>
          <a:p>
            <a:pPr>
              <a:defRPr/>
            </a:pPr>
            <a:fld id="{B2DC7298-F11D-4522-82B6-39743CB2D12F}" type="slidenum">
              <a:rPr lang="de-DE"/>
              <a:pPr>
                <a:defRPr/>
              </a:pPr>
              <a:t>‹Nr.›</a:t>
            </a:fld>
            <a:endParaRPr lang="de-DE"/>
          </a:p>
        </p:txBody>
      </p:sp>
    </p:spTree>
    <p:extLst>
      <p:ext uri="{BB962C8B-B14F-4D97-AF65-F5344CB8AC3E}">
        <p14:creationId xmlns:p14="http://schemas.microsoft.com/office/powerpoint/2010/main" val="1311601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0" cap="all"/>
            </a:lvl1pPr>
          </a:lstStyle>
          <a:p>
            <a:r>
              <a:rPr lang="de-DE" smtClean="0"/>
              <a:t>Mastertitelformat bearbeiten</a:t>
            </a:r>
            <a:endParaRPr lang="de-DE" dirty="0"/>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Mastertextformat bearbeiten</a:t>
            </a:r>
          </a:p>
        </p:txBody>
      </p:sp>
      <p:sp>
        <p:nvSpPr>
          <p:cNvPr id="4" name="Datumsplatzhalter 3"/>
          <p:cNvSpPr>
            <a:spLocks noGrp="1"/>
          </p:cNvSpPr>
          <p:nvPr>
            <p:ph type="dt" sz="half" idx="10"/>
          </p:nvPr>
        </p:nvSpPr>
        <p:spPr/>
        <p:txBody>
          <a:bodyPr/>
          <a:lstStyle>
            <a:lvl1pPr>
              <a:defRPr/>
            </a:lvl1pPr>
          </a:lstStyle>
          <a:p>
            <a:pPr>
              <a:defRPr/>
            </a:pPr>
            <a:fld id="{F9B6BB88-20CD-41C0-9CEA-4E06FB0466EF}" type="datetimeFigureOut">
              <a:rPr lang="de-DE"/>
              <a:pPr>
                <a:defRPr/>
              </a:pPr>
              <a:t>10.08.2015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solidFill>
                <a:srgbClr val="000000">
                  <a:tint val="75000"/>
                </a:srgbClr>
              </a:solidFill>
            </a:endParaRPr>
          </a:p>
        </p:txBody>
      </p:sp>
      <p:sp>
        <p:nvSpPr>
          <p:cNvPr id="6" name="Foliennummernplatzhalter 5"/>
          <p:cNvSpPr>
            <a:spLocks noGrp="1"/>
          </p:cNvSpPr>
          <p:nvPr>
            <p:ph type="sldNum" sz="quarter" idx="12"/>
          </p:nvPr>
        </p:nvSpPr>
        <p:spPr/>
        <p:txBody>
          <a:bodyPr/>
          <a:lstStyle>
            <a:lvl1pPr>
              <a:defRPr/>
            </a:lvl1pPr>
          </a:lstStyle>
          <a:p>
            <a:pPr>
              <a:defRPr/>
            </a:pPr>
            <a:fld id="{EFC04987-785C-4C53-BD57-418247D4934B}" type="slidenum">
              <a:rPr lang="de-DE"/>
              <a:pPr>
                <a:defRPr/>
              </a:pPr>
              <a:t>‹Nr.›</a:t>
            </a:fld>
            <a:endParaRPr lang="de-DE"/>
          </a:p>
        </p:txBody>
      </p:sp>
    </p:spTree>
    <p:extLst>
      <p:ext uri="{BB962C8B-B14F-4D97-AF65-F5344CB8AC3E}">
        <p14:creationId xmlns:p14="http://schemas.microsoft.com/office/powerpoint/2010/main" val="25368045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Inhaltsplatzhalter 2"/>
          <p:cNvSpPr>
            <a:spLocks noGrp="1"/>
          </p:cNvSpPr>
          <p:nvPr>
            <p:ph sz="half" idx="1"/>
          </p:nvPr>
        </p:nvSpPr>
        <p:spPr>
          <a:xfrm>
            <a:off x="792162" y="1600200"/>
            <a:ext cx="37036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3676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09BA8922-E749-440F-9F0A-BBD7A2B65E99}" type="datetimeFigureOut">
              <a:rPr lang="de-DE"/>
              <a:pPr>
                <a:defRPr/>
              </a:pPr>
              <a:t>10.08.2015</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solidFill>
                <a:srgbClr val="000000">
                  <a:tint val="75000"/>
                </a:srgbClr>
              </a:solidFill>
            </a:endParaRPr>
          </a:p>
        </p:txBody>
      </p:sp>
      <p:sp>
        <p:nvSpPr>
          <p:cNvPr id="7" name="Foliennummernplatzhalter 5"/>
          <p:cNvSpPr>
            <a:spLocks noGrp="1"/>
          </p:cNvSpPr>
          <p:nvPr>
            <p:ph type="sldNum" sz="quarter" idx="12"/>
          </p:nvPr>
        </p:nvSpPr>
        <p:spPr/>
        <p:txBody>
          <a:bodyPr/>
          <a:lstStyle>
            <a:lvl1pPr>
              <a:defRPr/>
            </a:lvl1pPr>
          </a:lstStyle>
          <a:p>
            <a:pPr>
              <a:defRPr/>
            </a:pPr>
            <a:fld id="{D5D0911F-D471-47E2-80E9-C2DBE203203E}" type="slidenum">
              <a:rPr lang="de-DE"/>
              <a:pPr>
                <a:defRPr/>
              </a:pPr>
              <a:t>‹Nr.›</a:t>
            </a:fld>
            <a:endParaRPr lang="de-DE"/>
          </a:p>
        </p:txBody>
      </p:sp>
    </p:spTree>
    <p:extLst>
      <p:ext uri="{BB962C8B-B14F-4D97-AF65-F5344CB8AC3E}">
        <p14:creationId xmlns:p14="http://schemas.microsoft.com/office/powerpoint/2010/main" val="3600293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Mastertitelformat bearbeiten</a:t>
            </a:r>
            <a:endParaRPr lang="de-DE"/>
          </a:p>
        </p:txBody>
      </p:sp>
      <p:sp>
        <p:nvSpPr>
          <p:cNvPr id="3" name="Textplatzhalter 2"/>
          <p:cNvSpPr>
            <a:spLocks noGrp="1"/>
          </p:cNvSpPr>
          <p:nvPr>
            <p:ph type="body" idx="1"/>
          </p:nvPr>
        </p:nvSpPr>
        <p:spPr>
          <a:xfrm>
            <a:off x="792162" y="1828739"/>
            <a:ext cx="3343417" cy="5915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4" name="Inhaltsplatzhalter 3"/>
          <p:cNvSpPr>
            <a:spLocks noGrp="1"/>
          </p:cNvSpPr>
          <p:nvPr>
            <p:ph sz="half" idx="2"/>
          </p:nvPr>
        </p:nvSpPr>
        <p:spPr>
          <a:xfrm>
            <a:off x="792162" y="2468501"/>
            <a:ext cx="3343417" cy="36535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5" name="Textplatzhalter 4"/>
          <p:cNvSpPr>
            <a:spLocks noGrp="1"/>
          </p:cNvSpPr>
          <p:nvPr>
            <p:ph type="body" sz="quarter" idx="3"/>
          </p:nvPr>
        </p:nvSpPr>
        <p:spPr>
          <a:xfrm>
            <a:off x="4980120" y="1828739"/>
            <a:ext cx="3344730" cy="591562"/>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Mastertextformat bearbeiten</a:t>
            </a:r>
          </a:p>
        </p:txBody>
      </p:sp>
      <p:sp>
        <p:nvSpPr>
          <p:cNvPr id="6" name="Inhaltsplatzhalter 5"/>
          <p:cNvSpPr>
            <a:spLocks noGrp="1"/>
          </p:cNvSpPr>
          <p:nvPr>
            <p:ph sz="quarter" idx="4"/>
          </p:nvPr>
        </p:nvSpPr>
        <p:spPr>
          <a:xfrm>
            <a:off x="4980120" y="2468501"/>
            <a:ext cx="3344730" cy="365359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FE010682-D4B5-470E-8B5D-DF34AB7DD5D3}" type="datetimeFigureOut">
              <a:rPr lang="de-DE"/>
              <a:pPr>
                <a:defRPr/>
              </a:pPr>
              <a:t>10.08.2015</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solidFill>
                <a:srgbClr val="000000">
                  <a:tint val="75000"/>
                </a:srgbClr>
              </a:solidFill>
            </a:endParaRPr>
          </a:p>
        </p:txBody>
      </p:sp>
      <p:sp>
        <p:nvSpPr>
          <p:cNvPr id="9" name="Foliennummernplatzhalter 5"/>
          <p:cNvSpPr>
            <a:spLocks noGrp="1"/>
          </p:cNvSpPr>
          <p:nvPr>
            <p:ph type="sldNum" sz="quarter" idx="12"/>
          </p:nvPr>
        </p:nvSpPr>
        <p:spPr/>
        <p:txBody>
          <a:bodyPr/>
          <a:lstStyle>
            <a:lvl1pPr>
              <a:defRPr/>
            </a:lvl1pPr>
          </a:lstStyle>
          <a:p>
            <a:pPr>
              <a:defRPr/>
            </a:pPr>
            <a:fld id="{54D82CBD-F287-4F40-ADA4-67D605801A39}" type="slidenum">
              <a:rPr lang="de-DE"/>
              <a:pPr>
                <a:defRPr/>
              </a:pPr>
              <a:t>‹Nr.›</a:t>
            </a:fld>
            <a:endParaRPr lang="de-DE"/>
          </a:p>
        </p:txBody>
      </p:sp>
    </p:spTree>
    <p:extLst>
      <p:ext uri="{BB962C8B-B14F-4D97-AF65-F5344CB8AC3E}">
        <p14:creationId xmlns:p14="http://schemas.microsoft.com/office/powerpoint/2010/main" val="4096751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Datumsplatzhalter 3"/>
          <p:cNvSpPr>
            <a:spLocks noGrp="1"/>
          </p:cNvSpPr>
          <p:nvPr>
            <p:ph type="dt" sz="half" idx="10"/>
          </p:nvPr>
        </p:nvSpPr>
        <p:spPr/>
        <p:txBody>
          <a:bodyPr/>
          <a:lstStyle>
            <a:lvl1pPr>
              <a:defRPr/>
            </a:lvl1pPr>
          </a:lstStyle>
          <a:p>
            <a:pPr>
              <a:defRPr/>
            </a:pPr>
            <a:fld id="{53B60443-B703-46CF-8FB5-D0266AA2139E}" type="datetimeFigureOut">
              <a:rPr lang="de-DE"/>
              <a:pPr>
                <a:defRPr/>
              </a:pPr>
              <a:t>10.08.2015</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solidFill>
                <a:srgbClr val="000000">
                  <a:tint val="75000"/>
                </a:srgbClr>
              </a:solidFill>
            </a:endParaRPr>
          </a:p>
        </p:txBody>
      </p:sp>
      <p:sp>
        <p:nvSpPr>
          <p:cNvPr id="5" name="Foliennummernplatzhalter 5"/>
          <p:cNvSpPr>
            <a:spLocks noGrp="1"/>
          </p:cNvSpPr>
          <p:nvPr>
            <p:ph type="sldNum" sz="quarter" idx="12"/>
          </p:nvPr>
        </p:nvSpPr>
        <p:spPr/>
        <p:txBody>
          <a:bodyPr/>
          <a:lstStyle>
            <a:lvl1pPr>
              <a:defRPr/>
            </a:lvl1pPr>
          </a:lstStyle>
          <a:p>
            <a:pPr>
              <a:defRPr/>
            </a:pPr>
            <a:fld id="{88B9CD0D-C602-4D16-A26A-A23026196A21}" type="slidenum">
              <a:rPr lang="de-DE"/>
              <a:pPr>
                <a:defRPr/>
              </a:pPr>
              <a:t>‹Nr.›</a:t>
            </a:fld>
            <a:endParaRPr lang="de-DE"/>
          </a:p>
        </p:txBody>
      </p:sp>
    </p:spTree>
    <p:extLst>
      <p:ext uri="{BB962C8B-B14F-4D97-AF65-F5344CB8AC3E}">
        <p14:creationId xmlns:p14="http://schemas.microsoft.com/office/powerpoint/2010/main" val="4205563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855DC0CD-E4F8-47B2-BF4C-41157984D8E5}" type="datetimeFigureOut">
              <a:rPr lang="de-DE"/>
              <a:pPr>
                <a:defRPr/>
              </a:pPr>
              <a:t>10.08.2015</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solidFill>
                <a:srgbClr val="000000">
                  <a:tint val="75000"/>
                </a:srgbClr>
              </a:solidFill>
            </a:endParaRPr>
          </a:p>
        </p:txBody>
      </p:sp>
      <p:sp>
        <p:nvSpPr>
          <p:cNvPr id="4" name="Foliennummernplatzhalter 5"/>
          <p:cNvSpPr>
            <a:spLocks noGrp="1"/>
          </p:cNvSpPr>
          <p:nvPr>
            <p:ph type="sldNum" sz="quarter" idx="12"/>
          </p:nvPr>
        </p:nvSpPr>
        <p:spPr/>
        <p:txBody>
          <a:bodyPr/>
          <a:lstStyle>
            <a:lvl1pPr>
              <a:defRPr/>
            </a:lvl1pPr>
          </a:lstStyle>
          <a:p>
            <a:pPr>
              <a:defRPr/>
            </a:pPr>
            <a:fld id="{04F18BD3-BB46-430F-86FE-6A341D3F3482}" type="slidenum">
              <a:rPr lang="de-DE"/>
              <a:pPr>
                <a:defRPr/>
              </a:pPr>
              <a:t>‹Nr.›</a:t>
            </a:fld>
            <a:endParaRPr lang="de-DE"/>
          </a:p>
        </p:txBody>
      </p:sp>
    </p:spTree>
    <p:extLst>
      <p:ext uri="{BB962C8B-B14F-4D97-AF65-F5344CB8AC3E}">
        <p14:creationId xmlns:p14="http://schemas.microsoft.com/office/powerpoint/2010/main" val="4162322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954316" y="1827821"/>
            <a:ext cx="2511197" cy="697361"/>
          </a:xfrm>
        </p:spPr>
        <p:txBody>
          <a:bodyPr anchor="b"/>
          <a:lstStyle>
            <a:lvl1pPr algn="l">
              <a:defRPr sz="2000" b="0"/>
            </a:lvl1pPr>
          </a:lstStyle>
          <a:p>
            <a:r>
              <a:rPr lang="de-DE" smtClean="0"/>
              <a:t>Mastertitelformat bearbeiten</a:t>
            </a:r>
            <a:endParaRPr lang="de-DE" dirty="0"/>
          </a:p>
        </p:txBody>
      </p:sp>
      <p:sp>
        <p:nvSpPr>
          <p:cNvPr id="3" name="Inhaltsplatzhalter 2"/>
          <p:cNvSpPr>
            <a:spLocks noGrp="1"/>
          </p:cNvSpPr>
          <p:nvPr>
            <p:ph idx="1"/>
          </p:nvPr>
        </p:nvSpPr>
        <p:spPr>
          <a:xfrm>
            <a:off x="3575050" y="1827821"/>
            <a:ext cx="4683455" cy="4298342"/>
          </a:xfrm>
        </p:spPr>
        <p:txBody>
          <a:bodyPr/>
          <a:lstStyle>
            <a:lvl1pPr>
              <a:defRPr sz="26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Textplatzhalter 3"/>
          <p:cNvSpPr>
            <a:spLocks noGrp="1"/>
          </p:cNvSpPr>
          <p:nvPr>
            <p:ph type="body" sz="half" idx="2"/>
          </p:nvPr>
        </p:nvSpPr>
        <p:spPr>
          <a:xfrm>
            <a:off x="954316" y="2525183"/>
            <a:ext cx="2511197" cy="3600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a:lvl1pPr>
          </a:lstStyle>
          <a:p>
            <a:pPr>
              <a:defRPr/>
            </a:pPr>
            <a:fld id="{3E2C50FA-32DA-4FF2-8A26-D2CCCD7553BE}" type="datetimeFigureOut">
              <a:rPr lang="de-DE"/>
              <a:pPr>
                <a:defRPr/>
              </a:pPr>
              <a:t>10.08.2015</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solidFill>
                <a:srgbClr val="000000">
                  <a:tint val="75000"/>
                </a:srgbClr>
              </a:solidFill>
            </a:endParaRPr>
          </a:p>
        </p:txBody>
      </p:sp>
      <p:sp>
        <p:nvSpPr>
          <p:cNvPr id="7" name="Foliennummernplatzhalter 5"/>
          <p:cNvSpPr>
            <a:spLocks noGrp="1"/>
          </p:cNvSpPr>
          <p:nvPr>
            <p:ph type="sldNum" sz="quarter" idx="12"/>
          </p:nvPr>
        </p:nvSpPr>
        <p:spPr/>
        <p:txBody>
          <a:bodyPr/>
          <a:lstStyle>
            <a:lvl1pPr>
              <a:defRPr/>
            </a:lvl1pPr>
          </a:lstStyle>
          <a:p>
            <a:pPr>
              <a:defRPr/>
            </a:pPr>
            <a:fld id="{EB6919C9-1306-49AC-94AB-2D934D73FEE0}" type="slidenum">
              <a:rPr lang="de-DE"/>
              <a:pPr>
                <a:defRPr/>
              </a:pPr>
              <a:t>‹Nr.›</a:t>
            </a:fld>
            <a:endParaRPr lang="de-DE"/>
          </a:p>
        </p:txBody>
      </p:sp>
    </p:spTree>
    <p:extLst>
      <p:ext uri="{BB962C8B-B14F-4D97-AF65-F5344CB8AC3E}">
        <p14:creationId xmlns:p14="http://schemas.microsoft.com/office/powerpoint/2010/main" val="242527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bg>
      <p:bgRef idx="1001">
        <a:schemeClr val="bg1"/>
      </p:bgRef>
    </p:bg>
    <p:spTree>
      <p:nvGrpSpPr>
        <p:cNvPr id="1" name=""/>
        <p:cNvGrpSpPr/>
        <p:nvPr/>
      </p:nvGrpSpPr>
      <p:grpSpPr>
        <a:xfrm>
          <a:off x="0" y="0"/>
          <a:ext cx="0" cy="0"/>
          <a:chOff x="0" y="0"/>
          <a:chExt cx="0" cy="0"/>
        </a:xfrm>
      </p:grpSpPr>
      <p:pic>
        <p:nvPicPr>
          <p:cNvPr id="6" name="Grafik 5"/>
          <p:cNvPicPr>
            <a:picLocks noChangeAspect="1"/>
          </p:cNvPicPr>
          <p:nvPr userDrawn="1"/>
        </p:nvPicPr>
        <p:blipFill rotWithShape="1">
          <a:blip r:embed="rId2" cstate="print">
            <a:extLst>
              <a:ext uri="{28A0092B-C50C-407E-A947-70E740481C1C}">
                <a14:useLocalDpi xmlns:a14="http://schemas.microsoft.com/office/drawing/2010/main" val="0"/>
              </a:ext>
            </a:extLst>
          </a:blip>
          <a:srcRect l="2395" t="17824" r="2024" b="77536"/>
          <a:stretch/>
        </p:blipFill>
        <p:spPr>
          <a:xfrm>
            <a:off x="152400" y="398690"/>
            <a:ext cx="8886823" cy="333426"/>
          </a:xfrm>
          <a:prstGeom prst="rect">
            <a:avLst/>
          </a:prstGeom>
        </p:spPr>
      </p:pic>
      <p:pic>
        <p:nvPicPr>
          <p:cNvPr id="8" name="Grafik 7"/>
          <p:cNvPicPr>
            <a:picLocks noChangeAspect="1"/>
          </p:cNvPicPr>
          <p:nvPr userDrawn="1"/>
        </p:nvPicPr>
        <p:blipFill rotWithShape="1">
          <a:blip r:embed="rId3" cstate="print">
            <a:extLst>
              <a:ext uri="{28A0092B-C50C-407E-A947-70E740481C1C}">
                <a14:useLocalDpi xmlns:a14="http://schemas.microsoft.com/office/drawing/2010/main" val="0"/>
              </a:ext>
            </a:extLst>
          </a:blip>
          <a:srcRect l="9678" t="4852" r="72851" b="86608"/>
          <a:stretch/>
        </p:blipFill>
        <p:spPr>
          <a:xfrm>
            <a:off x="180975" y="70758"/>
            <a:ext cx="1071451" cy="370115"/>
          </a:xfrm>
          <a:prstGeom prst="rect">
            <a:avLst/>
          </a:prstGeom>
        </p:spPr>
      </p:pic>
      <p:pic>
        <p:nvPicPr>
          <p:cNvPr id="9" name="Grafik 8"/>
          <p:cNvPicPr>
            <a:picLocks noChangeAspect="1"/>
          </p:cNvPicPr>
          <p:nvPr userDrawn="1"/>
        </p:nvPicPr>
        <p:blipFill rotWithShape="1">
          <a:blip r:embed="rId4" cstate="print">
            <a:extLst>
              <a:ext uri="{28A0092B-C50C-407E-A947-70E740481C1C}">
                <a14:useLocalDpi xmlns:a14="http://schemas.microsoft.com/office/drawing/2010/main" val="0"/>
              </a:ext>
            </a:extLst>
          </a:blip>
          <a:srcRect l="37123" t="4852" r="13242" b="84366"/>
          <a:stretch/>
        </p:blipFill>
        <p:spPr>
          <a:xfrm>
            <a:off x="1249459" y="70758"/>
            <a:ext cx="2444634" cy="375245"/>
          </a:xfrm>
          <a:prstGeom prst="rect">
            <a:avLst/>
          </a:prstGeom>
        </p:spPr>
      </p:pic>
      <p:pic>
        <p:nvPicPr>
          <p:cNvPr id="10" name="Grafik 9"/>
          <p:cNvPicPr>
            <a:picLocks noChangeAspect="1"/>
          </p:cNvPicPr>
          <p:nvPr userDrawn="1"/>
        </p:nvPicPr>
        <p:blipFill rotWithShape="1">
          <a:blip r:embed="rId4" cstate="print">
            <a:extLst>
              <a:ext uri="{28A0092B-C50C-407E-A947-70E740481C1C}">
                <a14:useLocalDpi xmlns:a14="http://schemas.microsoft.com/office/drawing/2010/main" val="0"/>
              </a:ext>
            </a:extLst>
          </a:blip>
          <a:srcRect l="60364" t="4852" r="12800" b="84366"/>
          <a:stretch/>
        </p:blipFill>
        <p:spPr>
          <a:xfrm>
            <a:off x="3490227" y="65628"/>
            <a:ext cx="1321715" cy="375245"/>
          </a:xfrm>
          <a:prstGeom prst="rect">
            <a:avLst/>
          </a:prstGeom>
        </p:spPr>
      </p:pic>
      <p:pic>
        <p:nvPicPr>
          <p:cNvPr id="11" name="Grafik 10"/>
          <p:cNvPicPr>
            <a:picLocks noChangeAspect="1"/>
          </p:cNvPicPr>
          <p:nvPr userDrawn="1"/>
        </p:nvPicPr>
        <p:blipFill rotWithShape="1">
          <a:blip r:embed="rId4" cstate="print">
            <a:extLst>
              <a:ext uri="{28A0092B-C50C-407E-A947-70E740481C1C}">
                <a14:useLocalDpi xmlns:a14="http://schemas.microsoft.com/office/drawing/2010/main" val="0"/>
              </a:ext>
            </a:extLst>
          </a:blip>
          <a:srcRect l="60364" t="4852" r="12800" b="84366"/>
          <a:stretch/>
        </p:blipFill>
        <p:spPr>
          <a:xfrm>
            <a:off x="4578801" y="65627"/>
            <a:ext cx="1321715" cy="375245"/>
          </a:xfrm>
          <a:prstGeom prst="rect">
            <a:avLst/>
          </a:prstGeom>
        </p:spPr>
      </p:pic>
      <p:pic>
        <p:nvPicPr>
          <p:cNvPr id="12" name="Grafik 11"/>
          <p:cNvPicPr>
            <a:picLocks noChangeAspect="1"/>
          </p:cNvPicPr>
          <p:nvPr userDrawn="1"/>
        </p:nvPicPr>
        <p:blipFill rotWithShape="1">
          <a:blip r:embed="rId4" cstate="print">
            <a:extLst>
              <a:ext uri="{28A0092B-C50C-407E-A947-70E740481C1C}">
                <a14:useLocalDpi xmlns:a14="http://schemas.microsoft.com/office/drawing/2010/main" val="0"/>
              </a:ext>
            </a:extLst>
          </a:blip>
          <a:srcRect l="60364" t="4852" r="12800" b="84366"/>
          <a:stretch/>
        </p:blipFill>
        <p:spPr>
          <a:xfrm>
            <a:off x="5617480" y="82268"/>
            <a:ext cx="1321715" cy="375245"/>
          </a:xfrm>
          <a:prstGeom prst="rect">
            <a:avLst/>
          </a:prstGeom>
        </p:spPr>
      </p:pic>
      <p:pic>
        <p:nvPicPr>
          <p:cNvPr id="13" name="Grafik 12"/>
          <p:cNvPicPr>
            <a:picLocks noChangeAspect="1"/>
          </p:cNvPicPr>
          <p:nvPr userDrawn="1"/>
        </p:nvPicPr>
        <p:blipFill rotWithShape="1">
          <a:blip r:embed="rId4" cstate="print">
            <a:extLst>
              <a:ext uri="{28A0092B-C50C-407E-A947-70E740481C1C}">
                <a14:useLocalDpi xmlns:a14="http://schemas.microsoft.com/office/drawing/2010/main" val="0"/>
              </a:ext>
            </a:extLst>
          </a:blip>
          <a:srcRect l="60364" t="4852" r="12800" b="84366"/>
          <a:stretch/>
        </p:blipFill>
        <p:spPr>
          <a:xfrm>
            <a:off x="6733722" y="71382"/>
            <a:ext cx="1321715" cy="375245"/>
          </a:xfrm>
          <a:prstGeom prst="rect">
            <a:avLst/>
          </a:prstGeom>
        </p:spPr>
      </p:pic>
      <p:pic>
        <p:nvPicPr>
          <p:cNvPr id="14" name="Grafik 13"/>
          <p:cNvPicPr>
            <a:picLocks noChangeAspect="1"/>
          </p:cNvPicPr>
          <p:nvPr userDrawn="1"/>
        </p:nvPicPr>
        <p:blipFill rotWithShape="1">
          <a:blip r:embed="rId5" cstate="print">
            <a:extLst>
              <a:ext uri="{28A0092B-C50C-407E-A947-70E740481C1C}">
                <a14:useLocalDpi xmlns:a14="http://schemas.microsoft.com/office/drawing/2010/main" val="0"/>
              </a:ext>
            </a:extLst>
          </a:blip>
          <a:srcRect l="60365" t="4852" r="15341" b="84844"/>
          <a:stretch/>
        </p:blipFill>
        <p:spPr>
          <a:xfrm>
            <a:off x="7790989" y="82267"/>
            <a:ext cx="1238710" cy="358605"/>
          </a:xfrm>
          <a:prstGeom prst="rect">
            <a:avLst/>
          </a:prstGeom>
        </p:spPr>
      </p:pic>
      <p:sp>
        <p:nvSpPr>
          <p:cNvPr id="7" name="Abgerundetes Rechteck 6"/>
          <p:cNvSpPr/>
          <p:nvPr userDrawn="1"/>
        </p:nvSpPr>
        <p:spPr>
          <a:xfrm>
            <a:off x="142874" y="88899"/>
            <a:ext cx="8886825" cy="6660244"/>
          </a:xfrm>
          <a:prstGeom prst="roundRect">
            <a:avLst>
              <a:gd name="adj" fmla="val 1108"/>
            </a:avLst>
          </a:prstGeom>
          <a:noFill/>
          <a:ln w="76200">
            <a:solidFill>
              <a:srgbClr val="DDF2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p:cNvSpPr/>
          <p:nvPr userDrawn="1"/>
        </p:nvSpPr>
        <p:spPr>
          <a:xfrm>
            <a:off x="476250" y="732116"/>
            <a:ext cx="8439150" cy="37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Picture 7" descr="EU logo"/>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8313739" y="126286"/>
            <a:ext cx="411162" cy="277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FP7 logo"/>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785104" y="110842"/>
            <a:ext cx="383453" cy="30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970442"/>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0"/>
            </a:lvl1pPr>
          </a:lstStyle>
          <a:p>
            <a:r>
              <a:rPr lang="de-DE" smtClean="0"/>
              <a:t>Mastertitelformat bearbeiten</a:t>
            </a:r>
            <a:endParaRPr lang="de-DE" dirty="0"/>
          </a:p>
        </p:txBody>
      </p:sp>
      <p:sp>
        <p:nvSpPr>
          <p:cNvPr id="3" name="Bildplatzhalter 2"/>
          <p:cNvSpPr>
            <a:spLocks noGrp="1"/>
          </p:cNvSpPr>
          <p:nvPr>
            <p:ph type="pic" idx="1"/>
          </p:nvPr>
        </p:nvSpPr>
        <p:spPr>
          <a:xfrm>
            <a:off x="1792288" y="1930589"/>
            <a:ext cx="5486400" cy="2796985"/>
          </a:xfrm>
        </p:spPr>
        <p:txBody>
          <a:bodyPr rtlCol="0">
            <a:normAutofit/>
          </a:bodyPr>
          <a:lstStyle>
            <a:lvl1pPr marL="0" indent="0">
              <a:buNone/>
              <a:defRPr sz="2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auf Platzhalter ziehen oder durch Klicken auf Symbol hinzufügen</a:t>
            </a:r>
            <a:endParaRPr lang="de-DE" noProof="0"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Mastertextformat bearbeiten</a:t>
            </a:r>
          </a:p>
        </p:txBody>
      </p:sp>
      <p:sp>
        <p:nvSpPr>
          <p:cNvPr id="5" name="Datumsplatzhalter 3"/>
          <p:cNvSpPr>
            <a:spLocks noGrp="1"/>
          </p:cNvSpPr>
          <p:nvPr>
            <p:ph type="dt" sz="half" idx="10"/>
          </p:nvPr>
        </p:nvSpPr>
        <p:spPr/>
        <p:txBody>
          <a:bodyPr/>
          <a:lstStyle>
            <a:lvl1pPr>
              <a:defRPr/>
            </a:lvl1pPr>
          </a:lstStyle>
          <a:p>
            <a:pPr>
              <a:defRPr/>
            </a:pPr>
            <a:fld id="{DB2E5EA4-023B-4ED2-92A6-5C494CF2C6DA}" type="datetimeFigureOut">
              <a:rPr lang="de-DE"/>
              <a:pPr>
                <a:defRPr/>
              </a:pPr>
              <a:t>10.08.2015</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solidFill>
                <a:srgbClr val="000000">
                  <a:tint val="75000"/>
                </a:srgbClr>
              </a:solidFill>
            </a:endParaRPr>
          </a:p>
        </p:txBody>
      </p:sp>
      <p:sp>
        <p:nvSpPr>
          <p:cNvPr id="7" name="Foliennummernplatzhalter 5"/>
          <p:cNvSpPr>
            <a:spLocks noGrp="1"/>
          </p:cNvSpPr>
          <p:nvPr>
            <p:ph type="sldNum" sz="quarter" idx="12"/>
          </p:nvPr>
        </p:nvSpPr>
        <p:spPr/>
        <p:txBody>
          <a:bodyPr/>
          <a:lstStyle>
            <a:lvl1pPr>
              <a:defRPr/>
            </a:lvl1pPr>
          </a:lstStyle>
          <a:p>
            <a:pPr>
              <a:defRPr/>
            </a:pPr>
            <a:fld id="{EDA92EBC-C1A2-4C6A-96B6-8EEC84E34E3A}" type="slidenum">
              <a:rPr lang="de-DE"/>
              <a:pPr>
                <a:defRPr/>
              </a:pPr>
              <a:t>‹Nr.›</a:t>
            </a:fld>
            <a:endParaRPr lang="de-DE"/>
          </a:p>
        </p:txBody>
      </p:sp>
    </p:spTree>
    <p:extLst>
      <p:ext uri="{BB962C8B-B14F-4D97-AF65-F5344CB8AC3E}">
        <p14:creationId xmlns:p14="http://schemas.microsoft.com/office/powerpoint/2010/main" val="2224263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AAAB30CC-D7A3-4297-8BC1-6CC3CC6C21CF}" type="datetimeFigureOut">
              <a:rPr lang="de-DE"/>
              <a:pPr>
                <a:defRPr/>
              </a:pPr>
              <a:t>10.08.2015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solidFill>
                <a:srgbClr val="000000">
                  <a:tint val="75000"/>
                </a:srgbClr>
              </a:solidFill>
            </a:endParaRPr>
          </a:p>
        </p:txBody>
      </p:sp>
      <p:sp>
        <p:nvSpPr>
          <p:cNvPr id="6" name="Foliennummernplatzhalter 5"/>
          <p:cNvSpPr>
            <a:spLocks noGrp="1"/>
          </p:cNvSpPr>
          <p:nvPr>
            <p:ph type="sldNum" sz="quarter" idx="12"/>
          </p:nvPr>
        </p:nvSpPr>
        <p:spPr/>
        <p:txBody>
          <a:bodyPr/>
          <a:lstStyle>
            <a:lvl1pPr>
              <a:defRPr/>
            </a:lvl1pPr>
          </a:lstStyle>
          <a:p>
            <a:pPr>
              <a:defRPr/>
            </a:pPr>
            <a:fld id="{0E0DB0E1-0D35-4670-8D94-F71D4BA81F87}" type="slidenum">
              <a:rPr lang="de-DE"/>
              <a:pPr>
                <a:defRPr/>
              </a:pPr>
              <a:t>‹Nr.›</a:t>
            </a:fld>
            <a:endParaRPr lang="de-DE"/>
          </a:p>
        </p:txBody>
      </p:sp>
    </p:spTree>
    <p:extLst>
      <p:ext uri="{BB962C8B-B14F-4D97-AF65-F5344CB8AC3E}">
        <p14:creationId xmlns:p14="http://schemas.microsoft.com/office/powerpoint/2010/main" val="30040465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EFDA7A09-7894-41A7-872F-867CEE5FF8D7}" type="datetimeFigureOut">
              <a:rPr lang="de-DE"/>
              <a:pPr>
                <a:defRPr/>
              </a:pPr>
              <a:t>10.08.2015</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solidFill>
                <a:srgbClr val="000000">
                  <a:tint val="75000"/>
                </a:srgbClr>
              </a:solidFill>
            </a:endParaRPr>
          </a:p>
        </p:txBody>
      </p:sp>
      <p:sp>
        <p:nvSpPr>
          <p:cNvPr id="6" name="Foliennummernplatzhalter 5"/>
          <p:cNvSpPr>
            <a:spLocks noGrp="1"/>
          </p:cNvSpPr>
          <p:nvPr>
            <p:ph type="sldNum" sz="quarter" idx="12"/>
          </p:nvPr>
        </p:nvSpPr>
        <p:spPr/>
        <p:txBody>
          <a:bodyPr/>
          <a:lstStyle>
            <a:lvl1pPr>
              <a:defRPr/>
            </a:lvl1pPr>
          </a:lstStyle>
          <a:p>
            <a:pPr>
              <a:defRPr/>
            </a:pPr>
            <a:fld id="{8E71AD62-7837-4147-BA08-7DB71A8B517B}" type="slidenum">
              <a:rPr lang="de-DE"/>
              <a:pPr>
                <a:defRPr/>
              </a:pPr>
              <a:t>‹Nr.›</a:t>
            </a:fld>
            <a:endParaRPr lang="de-DE"/>
          </a:p>
        </p:txBody>
      </p:sp>
    </p:spTree>
    <p:extLst>
      <p:ext uri="{BB962C8B-B14F-4D97-AF65-F5344CB8AC3E}">
        <p14:creationId xmlns:p14="http://schemas.microsoft.com/office/powerpoint/2010/main" val="2360237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92163" y="1239838"/>
            <a:ext cx="7532687" cy="360362"/>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792163" y="1952625"/>
            <a:ext cx="3703637" cy="1601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52625"/>
            <a:ext cx="3705225" cy="723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2828925"/>
            <a:ext cx="3705225" cy="7254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umsplatzhalter 3"/>
          <p:cNvSpPr>
            <a:spLocks noGrp="1"/>
          </p:cNvSpPr>
          <p:nvPr>
            <p:ph type="dt" sz="half" idx="10"/>
          </p:nvPr>
        </p:nvSpPr>
        <p:spPr/>
        <p:txBody>
          <a:bodyPr/>
          <a:lstStyle>
            <a:lvl1pPr>
              <a:defRPr/>
            </a:lvl1pPr>
          </a:lstStyle>
          <a:p>
            <a:pPr>
              <a:defRPr/>
            </a:pPr>
            <a:fld id="{DB603B3C-C4D3-45D9-8E3D-2DEAD8EE7EE9}" type="datetimeFigureOut">
              <a:rPr lang="de-DE"/>
              <a:pPr>
                <a:defRPr/>
              </a:pPr>
              <a:t>10.08.2015</a:t>
            </a:fld>
            <a:endParaRPr lang="de-DE"/>
          </a:p>
        </p:txBody>
      </p:sp>
      <p:sp>
        <p:nvSpPr>
          <p:cNvPr id="7" name="Fußzeilenplatzhalter 4"/>
          <p:cNvSpPr>
            <a:spLocks noGrp="1"/>
          </p:cNvSpPr>
          <p:nvPr>
            <p:ph type="ftr" sz="quarter" idx="11"/>
          </p:nvPr>
        </p:nvSpPr>
        <p:spPr/>
        <p:txBody>
          <a:bodyPr/>
          <a:lstStyle>
            <a:lvl1pPr>
              <a:defRPr/>
            </a:lvl1pPr>
          </a:lstStyle>
          <a:p>
            <a:pPr>
              <a:defRPr/>
            </a:pPr>
            <a:endParaRPr lang="de-DE">
              <a:solidFill>
                <a:srgbClr val="000000">
                  <a:tint val="75000"/>
                </a:srgbClr>
              </a:solidFill>
            </a:endParaRPr>
          </a:p>
        </p:txBody>
      </p:sp>
      <p:sp>
        <p:nvSpPr>
          <p:cNvPr id="8" name="Foliennummernplatzhalter 5"/>
          <p:cNvSpPr>
            <a:spLocks noGrp="1"/>
          </p:cNvSpPr>
          <p:nvPr>
            <p:ph type="sldNum" sz="quarter" idx="12"/>
          </p:nvPr>
        </p:nvSpPr>
        <p:spPr/>
        <p:txBody>
          <a:bodyPr/>
          <a:lstStyle>
            <a:lvl1pPr>
              <a:defRPr/>
            </a:lvl1pPr>
          </a:lstStyle>
          <a:p>
            <a:pPr>
              <a:defRPr/>
            </a:pPr>
            <a:fld id="{2E7A07EE-102D-4677-9D5B-9F202405F45F}" type="slidenum">
              <a:rPr lang="de-DE"/>
              <a:pPr>
                <a:defRPr/>
              </a:pPr>
              <a:t>‹Nr.›</a:t>
            </a:fld>
            <a:endParaRPr lang="de-DE"/>
          </a:p>
        </p:txBody>
      </p:sp>
    </p:spTree>
    <p:extLst>
      <p:ext uri="{BB962C8B-B14F-4D97-AF65-F5344CB8AC3E}">
        <p14:creationId xmlns:p14="http://schemas.microsoft.com/office/powerpoint/2010/main" val="1725039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1530171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1258888" y="1341438"/>
            <a:ext cx="3636962"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48250" y="1341438"/>
            <a:ext cx="3638550" cy="532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889055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57161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3992880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56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24422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655062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0.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9.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8.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3D3D3"/>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61975" y="274638"/>
            <a:ext cx="7427913"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1258888" y="1174750"/>
            <a:ext cx="7427912"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smtClean="0"/>
              <a:t>Textmasterformate durch Klicken bearbeiten</a:t>
            </a:r>
          </a:p>
          <a:p>
            <a:pPr lvl="0"/>
            <a:endParaRPr lang="de-DE" altLang="de-DE" smtClean="0"/>
          </a:p>
        </p:txBody>
      </p:sp>
      <p:sp>
        <p:nvSpPr>
          <p:cNvPr id="1028" name="Rectangle 7"/>
          <p:cNvSpPr>
            <a:spLocks noChangeArrowheads="1"/>
          </p:cNvSpPr>
          <p:nvPr/>
        </p:nvSpPr>
        <p:spPr bwMode="auto">
          <a:xfrm>
            <a:off x="539750" y="788988"/>
            <a:ext cx="8280400" cy="93662"/>
          </a:xfrm>
          <a:prstGeom prst="rect">
            <a:avLst/>
          </a:prstGeom>
          <a:gradFill rotWithShape="1">
            <a:gsLst>
              <a:gs pos="0">
                <a:srgbClr val="C0C0C0"/>
              </a:gs>
              <a:gs pos="100000">
                <a:srgbClr val="F3F3F3"/>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l" eaLnBrk="1" hangingPunct="1"/>
            <a:endParaRPr lang="de-DE" altLang="de-DE" sz="1800"/>
          </a:p>
        </p:txBody>
      </p:sp>
      <p:pic>
        <p:nvPicPr>
          <p:cNvPr id="1029" name="Picture 14"/>
          <p:cNvPicPr>
            <a:picLocks noChangeAspect="1" noChangeArrowheads="1"/>
          </p:cNvPicPr>
          <p:nvPr/>
        </p:nvPicPr>
        <p:blipFill>
          <a:blip r:embed="rId13" cstate="screen">
            <a:extLst>
              <a:ext uri="{28A0092B-C50C-407E-A947-70E740481C1C}">
                <a14:useLocalDpi xmlns:a14="http://schemas.microsoft.com/office/drawing/2010/main"/>
              </a:ext>
            </a:extLst>
          </a:blip>
          <a:srcRect l="74869" r="8940"/>
          <a:stretch>
            <a:fillRect/>
          </a:stretch>
        </p:blipFill>
        <p:spPr bwMode="auto">
          <a:xfrm>
            <a:off x="8102600" y="57150"/>
            <a:ext cx="928688"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7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iming>
    <p:tnLst>
      <p:par>
        <p:cTn id="1" dur="indefinite" restart="never" nodeType="tmRoot"/>
      </p:par>
    </p:tnLst>
  </p:timing>
  <p:txStyles>
    <p:titleStyle>
      <a:lvl1pPr algn="l" rtl="0" eaLnBrk="0" fontAlgn="base" hangingPunct="0">
        <a:spcBef>
          <a:spcPct val="0"/>
        </a:spcBef>
        <a:spcAft>
          <a:spcPct val="0"/>
        </a:spcAft>
        <a:defRPr sz="1400" b="1">
          <a:solidFill>
            <a:srgbClr val="333399"/>
          </a:solidFill>
          <a:latin typeface="+mj-lt"/>
          <a:ea typeface="+mj-ea"/>
          <a:cs typeface="+mj-cs"/>
        </a:defRPr>
      </a:lvl1pPr>
      <a:lvl2pPr algn="l" rtl="0" eaLnBrk="0" fontAlgn="base" hangingPunct="0">
        <a:spcBef>
          <a:spcPct val="0"/>
        </a:spcBef>
        <a:spcAft>
          <a:spcPct val="0"/>
        </a:spcAft>
        <a:defRPr sz="1400" b="1">
          <a:solidFill>
            <a:srgbClr val="333399"/>
          </a:solidFill>
          <a:latin typeface="Arial" charset="0"/>
        </a:defRPr>
      </a:lvl2pPr>
      <a:lvl3pPr algn="l" rtl="0" eaLnBrk="0" fontAlgn="base" hangingPunct="0">
        <a:spcBef>
          <a:spcPct val="0"/>
        </a:spcBef>
        <a:spcAft>
          <a:spcPct val="0"/>
        </a:spcAft>
        <a:defRPr sz="1400" b="1">
          <a:solidFill>
            <a:srgbClr val="333399"/>
          </a:solidFill>
          <a:latin typeface="Arial" charset="0"/>
        </a:defRPr>
      </a:lvl3pPr>
      <a:lvl4pPr algn="l" rtl="0" eaLnBrk="0" fontAlgn="base" hangingPunct="0">
        <a:spcBef>
          <a:spcPct val="0"/>
        </a:spcBef>
        <a:spcAft>
          <a:spcPct val="0"/>
        </a:spcAft>
        <a:defRPr sz="1400" b="1">
          <a:solidFill>
            <a:srgbClr val="333399"/>
          </a:solidFill>
          <a:latin typeface="Arial" charset="0"/>
        </a:defRPr>
      </a:lvl4pPr>
      <a:lvl5pPr algn="l" rtl="0" eaLnBrk="0" fontAlgn="base" hangingPunct="0">
        <a:spcBef>
          <a:spcPct val="0"/>
        </a:spcBef>
        <a:spcAft>
          <a:spcPct val="0"/>
        </a:spcAft>
        <a:defRPr sz="1400" b="1">
          <a:solidFill>
            <a:srgbClr val="333399"/>
          </a:solidFill>
          <a:latin typeface="Arial" charset="0"/>
        </a:defRPr>
      </a:lvl5pPr>
      <a:lvl6pPr marL="457200" algn="l" rtl="0" fontAlgn="base">
        <a:spcBef>
          <a:spcPct val="0"/>
        </a:spcBef>
        <a:spcAft>
          <a:spcPct val="0"/>
        </a:spcAft>
        <a:defRPr sz="1400" b="1">
          <a:solidFill>
            <a:srgbClr val="333399"/>
          </a:solidFill>
          <a:latin typeface="Arial" charset="0"/>
        </a:defRPr>
      </a:lvl6pPr>
      <a:lvl7pPr marL="914400" algn="l" rtl="0" fontAlgn="base">
        <a:spcBef>
          <a:spcPct val="0"/>
        </a:spcBef>
        <a:spcAft>
          <a:spcPct val="0"/>
        </a:spcAft>
        <a:defRPr sz="1400" b="1">
          <a:solidFill>
            <a:srgbClr val="333399"/>
          </a:solidFill>
          <a:latin typeface="Arial" charset="0"/>
        </a:defRPr>
      </a:lvl7pPr>
      <a:lvl8pPr marL="1371600" algn="l" rtl="0" fontAlgn="base">
        <a:spcBef>
          <a:spcPct val="0"/>
        </a:spcBef>
        <a:spcAft>
          <a:spcPct val="0"/>
        </a:spcAft>
        <a:defRPr sz="1400" b="1">
          <a:solidFill>
            <a:srgbClr val="333399"/>
          </a:solidFill>
          <a:latin typeface="Arial" charset="0"/>
        </a:defRPr>
      </a:lvl8pPr>
      <a:lvl9pPr marL="1828800" algn="l" rtl="0" fontAlgn="base">
        <a:spcBef>
          <a:spcPct val="0"/>
        </a:spcBef>
        <a:spcAft>
          <a:spcPct val="0"/>
        </a:spcAft>
        <a:defRPr sz="1400" b="1">
          <a:solidFill>
            <a:srgbClr val="333399"/>
          </a:solidFill>
          <a:latin typeface="Arial" charset="0"/>
        </a:defRPr>
      </a:lvl9pPr>
    </p:titleStyle>
    <p:bodyStyle>
      <a:lvl1pPr marL="342900" indent="-342900" algn="l" rtl="0" eaLnBrk="0" fontAlgn="base" hangingPunct="0">
        <a:spcBef>
          <a:spcPct val="20000"/>
        </a:spcBef>
        <a:spcAft>
          <a:spcPct val="0"/>
        </a:spcAft>
        <a:defRPr b="1">
          <a:solidFill>
            <a:srgbClr val="333399"/>
          </a:solidFill>
          <a:latin typeface="+mn-lt"/>
          <a:ea typeface="+mn-ea"/>
          <a:cs typeface="+mn-cs"/>
        </a:defRPr>
      </a:lvl1pPr>
      <a:lvl2pPr marL="179388" indent="277813" algn="l" rtl="0" eaLnBrk="0" fontAlgn="base" hangingPunct="0">
        <a:spcBef>
          <a:spcPct val="20000"/>
        </a:spcBef>
        <a:spcAft>
          <a:spcPct val="0"/>
        </a:spcAft>
        <a:buChar char="–"/>
        <a:defRPr sz="2800">
          <a:solidFill>
            <a:srgbClr val="333399"/>
          </a:solidFill>
          <a:latin typeface="+mn-lt"/>
        </a:defRPr>
      </a:lvl2pPr>
      <a:lvl3pPr marL="423863" indent="490538" algn="l" rtl="0" eaLnBrk="0" fontAlgn="base" hangingPunct="0">
        <a:spcBef>
          <a:spcPct val="20000"/>
        </a:spcBef>
        <a:spcAft>
          <a:spcPct val="0"/>
        </a:spcAft>
        <a:defRPr sz="2000">
          <a:solidFill>
            <a:srgbClr val="333399"/>
          </a:solidFill>
          <a:latin typeface="+mn-lt"/>
        </a:defRPr>
      </a:lvl3pPr>
      <a:lvl4pPr marL="1150938" indent="555625" algn="l" rtl="0" eaLnBrk="0" fontAlgn="base" hangingPunct="0">
        <a:spcBef>
          <a:spcPct val="20000"/>
        </a:spcBef>
        <a:spcAft>
          <a:spcPct val="0"/>
        </a:spcAft>
        <a:buChar char="–"/>
        <a:defRPr sz="2000">
          <a:solidFill>
            <a:srgbClr val="333399"/>
          </a:solidFill>
          <a:latin typeface="+mn-lt"/>
        </a:defRPr>
      </a:lvl4pPr>
      <a:lvl5pPr marL="2114550" indent="-228600" algn="l" rtl="0" eaLnBrk="0" fontAlgn="base" hangingPunct="0">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a:solidFill>
            <a:srgbClr val="333399"/>
          </a:solidFill>
          <a:latin typeface="+mn-lt"/>
        </a:defRPr>
      </a:lvl6pPr>
      <a:lvl7pPr marL="2971800" indent="-228600" algn="l" rtl="0" fontAlgn="base">
        <a:spcBef>
          <a:spcPct val="20000"/>
        </a:spcBef>
        <a:spcAft>
          <a:spcPct val="0"/>
        </a:spcAft>
        <a:buChar char="»"/>
        <a:defRPr>
          <a:solidFill>
            <a:srgbClr val="333399"/>
          </a:solidFill>
          <a:latin typeface="+mn-lt"/>
        </a:defRPr>
      </a:lvl7pPr>
      <a:lvl8pPr marL="3429000" indent="-228600" algn="l" rtl="0" fontAlgn="base">
        <a:spcBef>
          <a:spcPct val="20000"/>
        </a:spcBef>
        <a:spcAft>
          <a:spcPct val="0"/>
        </a:spcAft>
        <a:buChar char="»"/>
        <a:defRPr>
          <a:solidFill>
            <a:srgbClr val="333399"/>
          </a:solidFill>
          <a:latin typeface="+mn-lt"/>
        </a:defRPr>
      </a:lvl8pPr>
      <a:lvl9pPr marL="3886200" indent="-228600" algn="l" rtl="0" fontAlgn="base">
        <a:spcBef>
          <a:spcPct val="20000"/>
        </a:spcBef>
        <a:spcAft>
          <a:spcPct val="0"/>
        </a:spcAft>
        <a:buChar char="»"/>
        <a:defRPr>
          <a:solidFill>
            <a:srgbClr val="333399"/>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Titelplatzhalter 1"/>
          <p:cNvSpPr>
            <a:spLocks noGrp="1"/>
          </p:cNvSpPr>
          <p:nvPr>
            <p:ph type="title"/>
          </p:nvPr>
        </p:nvSpPr>
        <p:spPr bwMode="auto">
          <a:xfrm>
            <a:off x="792163" y="1239838"/>
            <a:ext cx="7532687" cy="3603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Mastertitelformat bearbeiten</a:t>
            </a:r>
          </a:p>
        </p:txBody>
      </p:sp>
      <p:sp>
        <p:nvSpPr>
          <p:cNvPr id="4099" name="Textplatzhalter 2"/>
          <p:cNvSpPr>
            <a:spLocks noGrp="1"/>
          </p:cNvSpPr>
          <p:nvPr>
            <p:ph type="body" idx="1"/>
          </p:nvPr>
        </p:nvSpPr>
        <p:spPr bwMode="auto">
          <a:xfrm>
            <a:off x="792163" y="1952625"/>
            <a:ext cx="7561262" cy="1601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defTabSz="457200">
              <a:defRPr/>
            </a:pPr>
            <a:fld id="{623830D3-05DA-45B2-992C-5BC2204B2190}" type="datetimeFigureOut">
              <a:rPr lang="de-DE">
                <a:latin typeface="Calibri" pitchFamily="34" charset="0"/>
                <a:ea typeface="ＭＳ Ｐゴシック" pitchFamily="34" charset="-128"/>
                <a:cs typeface="+mn-cs"/>
              </a:rPr>
              <a:pPr defTabSz="457200">
                <a:defRPr/>
              </a:pPr>
              <a:t>10.08.2015</a:t>
            </a:fld>
            <a:endParaRPr lang="de-DE">
              <a:latin typeface="Calibri" pitchFamily="34" charset="0"/>
              <a:ea typeface="ＭＳ Ｐゴシック" pitchFamily="34" charset="-128"/>
              <a:cs typeface="+mn-cs"/>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de-DE">
              <a:solidFill>
                <a:srgbClr val="000000">
                  <a:tint val="75000"/>
                </a:srgbClr>
              </a:solidFill>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defTabSz="457200">
              <a:defRPr/>
            </a:pPr>
            <a:fld id="{6C9CFC59-1FB1-4AB9-A629-94832CC6F9ED}" type="slidenum">
              <a:rPr lang="de-DE">
                <a:latin typeface="Calibri" pitchFamily="34" charset="0"/>
                <a:ea typeface="ＭＳ Ｐゴシック" pitchFamily="34" charset="-128"/>
                <a:cs typeface="+mn-cs"/>
              </a:rPr>
              <a:pPr defTabSz="457200">
                <a:defRPr/>
              </a:pPr>
              <a:t>‹Nr.›</a:t>
            </a:fld>
            <a:endParaRPr lang="de-DE">
              <a:latin typeface="Calibri" pitchFamily="34" charset="0"/>
              <a:ea typeface="ＭＳ Ｐゴシック" pitchFamily="34" charset="-128"/>
              <a:cs typeface="+mn-cs"/>
            </a:endParaRPr>
          </a:p>
        </p:txBody>
      </p:sp>
      <p:pic>
        <p:nvPicPr>
          <p:cNvPr id="4103" name="Picture 7" descr="EU logo"/>
          <p:cNvPicPr>
            <a:picLocks noChangeAspect="1" noChangeArrowheads="1"/>
          </p:cNvPicPr>
          <p:nvPr/>
        </p:nvPicPr>
        <p:blipFill>
          <a:blip r:embed="rId15"/>
          <a:srcRect/>
          <a:stretch>
            <a:fillRect/>
          </a:stretch>
        </p:blipFill>
        <p:spPr bwMode="auto">
          <a:xfrm>
            <a:off x="6399213" y="325438"/>
            <a:ext cx="1063625" cy="719137"/>
          </a:xfrm>
          <a:prstGeom prst="rect">
            <a:avLst/>
          </a:prstGeom>
          <a:noFill/>
          <a:ln w="9525">
            <a:noFill/>
            <a:miter lim="800000"/>
            <a:headEnd/>
            <a:tailEnd/>
          </a:ln>
        </p:spPr>
      </p:pic>
      <p:pic>
        <p:nvPicPr>
          <p:cNvPr id="4104" name="Picture 8" descr="FP7 logo"/>
          <p:cNvPicPr>
            <a:picLocks noChangeAspect="1" noChangeArrowheads="1"/>
          </p:cNvPicPr>
          <p:nvPr/>
        </p:nvPicPr>
        <p:blipFill>
          <a:blip r:embed="rId16"/>
          <a:srcRect/>
          <a:stretch>
            <a:fillRect/>
          </a:stretch>
        </p:blipFill>
        <p:spPr bwMode="auto">
          <a:xfrm>
            <a:off x="4824413" y="317500"/>
            <a:ext cx="898525" cy="719138"/>
          </a:xfrm>
          <a:prstGeom prst="rect">
            <a:avLst/>
          </a:prstGeom>
          <a:noFill/>
          <a:ln w="9525">
            <a:noFill/>
            <a:miter lim="800000"/>
            <a:headEnd/>
            <a:tailEnd/>
          </a:ln>
        </p:spPr>
      </p:pic>
    </p:spTree>
    <p:extLst>
      <p:ext uri="{BB962C8B-B14F-4D97-AF65-F5344CB8AC3E}">
        <p14:creationId xmlns:p14="http://schemas.microsoft.com/office/powerpoint/2010/main" val="13734313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457200" rtl="0" eaLnBrk="0" fontAlgn="base" hangingPunct="0">
        <a:spcBef>
          <a:spcPct val="0"/>
        </a:spcBef>
        <a:spcAft>
          <a:spcPct val="0"/>
        </a:spcAft>
        <a:defRPr sz="1600" b="1" kern="1200">
          <a:solidFill>
            <a:srgbClr val="FF0000"/>
          </a:solidFill>
          <a:latin typeface="Verdana"/>
          <a:ea typeface="ＭＳ Ｐゴシック" charset="0"/>
          <a:cs typeface="Verdana"/>
        </a:defRPr>
      </a:lvl1pPr>
      <a:lvl2pPr algn="l" defTabSz="457200" rtl="0" eaLnBrk="0" fontAlgn="base" hangingPunct="0">
        <a:spcBef>
          <a:spcPct val="0"/>
        </a:spcBef>
        <a:spcAft>
          <a:spcPct val="0"/>
        </a:spcAft>
        <a:defRPr sz="1600" b="1">
          <a:solidFill>
            <a:srgbClr val="FF0000"/>
          </a:solidFill>
          <a:latin typeface="Verdana" charset="0"/>
          <a:ea typeface="ＭＳ Ｐゴシック" charset="0"/>
          <a:cs typeface="Verdana" pitchFamily="34" charset="0"/>
        </a:defRPr>
      </a:lvl2pPr>
      <a:lvl3pPr algn="l" defTabSz="457200" rtl="0" eaLnBrk="0" fontAlgn="base" hangingPunct="0">
        <a:spcBef>
          <a:spcPct val="0"/>
        </a:spcBef>
        <a:spcAft>
          <a:spcPct val="0"/>
        </a:spcAft>
        <a:defRPr sz="1600" b="1">
          <a:solidFill>
            <a:srgbClr val="FF0000"/>
          </a:solidFill>
          <a:latin typeface="Verdana" charset="0"/>
          <a:ea typeface="ＭＳ Ｐゴシック" charset="0"/>
          <a:cs typeface="Verdana" pitchFamily="34" charset="0"/>
        </a:defRPr>
      </a:lvl3pPr>
      <a:lvl4pPr algn="l" defTabSz="457200" rtl="0" eaLnBrk="0" fontAlgn="base" hangingPunct="0">
        <a:spcBef>
          <a:spcPct val="0"/>
        </a:spcBef>
        <a:spcAft>
          <a:spcPct val="0"/>
        </a:spcAft>
        <a:defRPr sz="1600" b="1">
          <a:solidFill>
            <a:srgbClr val="FF0000"/>
          </a:solidFill>
          <a:latin typeface="Verdana" charset="0"/>
          <a:ea typeface="ＭＳ Ｐゴシック" charset="0"/>
          <a:cs typeface="Verdana" pitchFamily="34" charset="0"/>
        </a:defRPr>
      </a:lvl4pPr>
      <a:lvl5pPr algn="l" defTabSz="457200" rtl="0" eaLnBrk="0" fontAlgn="base" hangingPunct="0">
        <a:spcBef>
          <a:spcPct val="0"/>
        </a:spcBef>
        <a:spcAft>
          <a:spcPct val="0"/>
        </a:spcAft>
        <a:defRPr sz="1600" b="1">
          <a:solidFill>
            <a:srgbClr val="FF0000"/>
          </a:solidFill>
          <a:latin typeface="Verdana" charset="0"/>
          <a:ea typeface="ＭＳ Ｐゴシック" charset="0"/>
          <a:cs typeface="Verdana" pitchFamily="34"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defRPr sz="2200" kern="1200">
          <a:solidFill>
            <a:schemeClr val="tx2"/>
          </a:solidFill>
          <a:latin typeface="Verdana"/>
          <a:ea typeface="ＭＳ Ｐゴシック" charset="0"/>
          <a:cs typeface="Verdana"/>
        </a:defRPr>
      </a:lvl1pPr>
      <a:lvl2pPr marL="742950" indent="-285750" algn="l" defTabSz="457200" rtl="0" eaLnBrk="0" fontAlgn="base" hangingPunct="0">
        <a:spcBef>
          <a:spcPct val="20000"/>
        </a:spcBef>
        <a:spcAft>
          <a:spcPct val="0"/>
        </a:spcAft>
        <a:buFont typeface="Arial" pitchFamily="34" charset="0"/>
        <a:buChar char="–"/>
        <a:defRPr sz="1600" kern="1200">
          <a:solidFill>
            <a:schemeClr val="tx1"/>
          </a:solidFill>
          <a:latin typeface="Verdana"/>
          <a:ea typeface="ＭＳ Ｐゴシック" charset="0"/>
          <a:cs typeface="Verdana"/>
        </a:defRPr>
      </a:lvl2pPr>
      <a:lvl3pPr marL="1143000" indent="-228600" algn="l" defTabSz="457200" rtl="0" eaLnBrk="0" fontAlgn="base" hangingPunct="0">
        <a:spcBef>
          <a:spcPct val="20000"/>
        </a:spcBef>
        <a:spcAft>
          <a:spcPct val="0"/>
        </a:spcAft>
        <a:buFont typeface="Arial" pitchFamily="34" charset="0"/>
        <a:buChar char="•"/>
        <a:defRPr sz="1600" kern="1200">
          <a:solidFill>
            <a:schemeClr val="tx1"/>
          </a:solidFill>
          <a:latin typeface="Verdana"/>
          <a:ea typeface="ＭＳ Ｐゴシック" charset="0"/>
          <a:cs typeface="Verdana"/>
        </a:defRPr>
      </a:lvl3pPr>
      <a:lvl4pPr marL="1600200" indent="-228600" algn="l" defTabSz="457200" rtl="0" eaLnBrk="0" fontAlgn="base" hangingPunct="0">
        <a:spcBef>
          <a:spcPct val="20000"/>
        </a:spcBef>
        <a:spcAft>
          <a:spcPct val="0"/>
        </a:spcAft>
        <a:buFont typeface="Arial" pitchFamily="34" charset="0"/>
        <a:buChar char="–"/>
        <a:defRPr sz="1600" kern="1200">
          <a:solidFill>
            <a:schemeClr val="tx1"/>
          </a:solidFill>
          <a:latin typeface="Verdana"/>
          <a:ea typeface="ＭＳ Ｐゴシック" charset="0"/>
          <a:cs typeface="Verdana"/>
        </a:defRPr>
      </a:lvl4pPr>
      <a:lvl5pPr marL="2057400" indent="-228600" algn="l" defTabSz="457200" rtl="0" eaLnBrk="0" fontAlgn="base" hangingPunct="0">
        <a:spcBef>
          <a:spcPct val="20000"/>
        </a:spcBef>
        <a:spcAft>
          <a:spcPct val="0"/>
        </a:spcAft>
        <a:buFont typeface="Arial" pitchFamily="34" charset="0"/>
        <a:buChar char="»"/>
        <a:defRPr sz="1600" kern="1200">
          <a:solidFill>
            <a:schemeClr val="tx1"/>
          </a:solidFill>
          <a:latin typeface="Verdana"/>
          <a:ea typeface="ＭＳ Ｐゴシック"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4.tiff"/><Relationship Id="rId5" Type="http://schemas.openxmlformats.org/officeDocument/2006/relationships/image" Target="../media/image13.tiff"/><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670.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5.tiff"/></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53.tif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55.JPG"/></Relationships>
</file>

<file path=ppt/slides/_rels/slide31.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7.tiff"/><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tiff"/></Relationships>
</file>

<file path=ppt/slides/_rels/slide4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Rectangle 3"/>
          <p:cNvSpPr>
            <a:spLocks noChangeArrowheads="1"/>
          </p:cNvSpPr>
          <p:nvPr/>
        </p:nvSpPr>
        <p:spPr bwMode="auto">
          <a:xfrm>
            <a:off x="299357" y="1581619"/>
            <a:ext cx="8752113"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tabLst>
                <a:tab pos="361950" algn="l"/>
              </a:tabLst>
              <a:defRPr sz="800">
                <a:solidFill>
                  <a:schemeClr val="tx1"/>
                </a:solidFill>
                <a:latin typeface="Arial" charset="0"/>
              </a:defRPr>
            </a:lvl1pPr>
            <a:lvl2pPr marL="742950" indent="-285750" algn="ctr" eaLnBrk="0" hangingPunct="0">
              <a:tabLst>
                <a:tab pos="361950" algn="l"/>
              </a:tabLst>
              <a:defRPr sz="800">
                <a:solidFill>
                  <a:schemeClr val="tx1"/>
                </a:solidFill>
                <a:latin typeface="Arial" charset="0"/>
              </a:defRPr>
            </a:lvl2pPr>
            <a:lvl3pPr marL="1143000" indent="-228600" algn="ctr" eaLnBrk="0" hangingPunct="0">
              <a:tabLst>
                <a:tab pos="361950" algn="l"/>
              </a:tabLst>
              <a:defRPr sz="800">
                <a:solidFill>
                  <a:schemeClr val="tx1"/>
                </a:solidFill>
                <a:latin typeface="Arial" charset="0"/>
              </a:defRPr>
            </a:lvl3pPr>
            <a:lvl4pPr marL="1600200" indent="-228600" algn="ctr" eaLnBrk="0" hangingPunct="0">
              <a:tabLst>
                <a:tab pos="361950" algn="l"/>
              </a:tabLst>
              <a:defRPr sz="800">
                <a:solidFill>
                  <a:schemeClr val="tx1"/>
                </a:solidFill>
                <a:latin typeface="Arial" charset="0"/>
              </a:defRPr>
            </a:lvl4pPr>
            <a:lvl5pPr marL="2057400" indent="-228600" algn="ctr" eaLnBrk="0" hangingPunct="0">
              <a:tabLst>
                <a:tab pos="361950" algn="l"/>
              </a:tabLst>
              <a:defRPr sz="800">
                <a:solidFill>
                  <a:schemeClr val="tx1"/>
                </a:solidFill>
                <a:latin typeface="Arial" charset="0"/>
              </a:defRPr>
            </a:lvl5pPr>
            <a:lvl6pPr marL="2514600" indent="-228600" algn="ctr" eaLnBrk="0" fontAlgn="base" hangingPunct="0">
              <a:spcBef>
                <a:spcPct val="0"/>
              </a:spcBef>
              <a:spcAft>
                <a:spcPct val="0"/>
              </a:spcAft>
              <a:tabLst>
                <a:tab pos="361950" algn="l"/>
              </a:tabLst>
              <a:defRPr sz="800">
                <a:solidFill>
                  <a:schemeClr val="tx1"/>
                </a:solidFill>
                <a:latin typeface="Arial" charset="0"/>
              </a:defRPr>
            </a:lvl6pPr>
            <a:lvl7pPr marL="2971800" indent="-228600" algn="ctr" eaLnBrk="0" fontAlgn="base" hangingPunct="0">
              <a:spcBef>
                <a:spcPct val="0"/>
              </a:spcBef>
              <a:spcAft>
                <a:spcPct val="0"/>
              </a:spcAft>
              <a:tabLst>
                <a:tab pos="361950" algn="l"/>
              </a:tabLst>
              <a:defRPr sz="800">
                <a:solidFill>
                  <a:schemeClr val="tx1"/>
                </a:solidFill>
                <a:latin typeface="Arial" charset="0"/>
              </a:defRPr>
            </a:lvl7pPr>
            <a:lvl8pPr marL="3429000" indent="-228600" algn="ctr" eaLnBrk="0" fontAlgn="base" hangingPunct="0">
              <a:spcBef>
                <a:spcPct val="0"/>
              </a:spcBef>
              <a:spcAft>
                <a:spcPct val="0"/>
              </a:spcAft>
              <a:tabLst>
                <a:tab pos="361950" algn="l"/>
              </a:tabLst>
              <a:defRPr sz="800">
                <a:solidFill>
                  <a:schemeClr val="tx1"/>
                </a:solidFill>
                <a:latin typeface="Arial" charset="0"/>
              </a:defRPr>
            </a:lvl8pPr>
            <a:lvl9pPr marL="3886200" indent="-228600" algn="ctr" eaLnBrk="0" fontAlgn="base" hangingPunct="0">
              <a:spcBef>
                <a:spcPct val="0"/>
              </a:spcBef>
              <a:spcAft>
                <a:spcPct val="0"/>
              </a:spcAft>
              <a:tabLst>
                <a:tab pos="361950" algn="l"/>
              </a:tabLst>
              <a:defRPr sz="800">
                <a:solidFill>
                  <a:schemeClr val="tx1"/>
                </a:solidFill>
                <a:latin typeface="Arial" charset="0"/>
              </a:defRPr>
            </a:lvl9pPr>
          </a:lstStyle>
          <a:p>
            <a:pPr>
              <a:spcAft>
                <a:spcPts val="0"/>
              </a:spcAft>
            </a:pPr>
            <a:r>
              <a:rPr lang="en-GB" altLang="de-DE" sz="4000" b="1" dirty="0" smtClean="0">
                <a:solidFill>
                  <a:srgbClr val="FFFFFF"/>
                </a:solidFill>
              </a:rPr>
              <a:t>Selection of restoration measures</a:t>
            </a:r>
            <a:endParaRPr lang="en-GB" altLang="de-DE" sz="1200" b="1" dirty="0">
              <a:solidFill>
                <a:srgbClr val="FFFFFF"/>
              </a:solidFill>
            </a:endParaRPr>
          </a:p>
          <a:p>
            <a:pPr>
              <a:lnSpc>
                <a:spcPct val="150000"/>
              </a:lnSpc>
              <a:spcAft>
                <a:spcPts val="0"/>
              </a:spcAft>
            </a:pPr>
            <a:r>
              <a:rPr lang="en-GB" altLang="de-DE" sz="2400" b="1" dirty="0" smtClean="0">
                <a:solidFill>
                  <a:srgbClr val="FFFFFF"/>
                </a:solidFill>
              </a:rPr>
              <a:t>General principles and approaches</a:t>
            </a:r>
            <a:br>
              <a:rPr lang="en-GB" altLang="de-DE" sz="2400" b="1" dirty="0" smtClean="0">
                <a:solidFill>
                  <a:srgbClr val="FFFFFF"/>
                </a:solidFill>
              </a:rPr>
            </a:br>
            <a:r>
              <a:rPr lang="en-GB" altLang="de-DE" sz="2400" b="1" dirty="0" smtClean="0">
                <a:solidFill>
                  <a:srgbClr val="FFFFFF"/>
                </a:solidFill>
              </a:rPr>
              <a:t>Potential restoration measures</a:t>
            </a:r>
            <a:br>
              <a:rPr lang="en-GB" altLang="de-DE" sz="2400" b="1" dirty="0" smtClean="0">
                <a:solidFill>
                  <a:srgbClr val="FFFFFF"/>
                </a:solidFill>
              </a:rPr>
            </a:br>
            <a:r>
              <a:rPr lang="en-GB" altLang="de-DE" sz="2400" b="1" dirty="0" smtClean="0">
                <a:solidFill>
                  <a:srgbClr val="FFFFFF"/>
                </a:solidFill>
              </a:rPr>
              <a:t>Effects on river morphology and biota</a:t>
            </a:r>
          </a:p>
          <a:p>
            <a:pPr>
              <a:lnSpc>
                <a:spcPct val="150000"/>
              </a:lnSpc>
              <a:spcAft>
                <a:spcPts val="0"/>
              </a:spcAft>
            </a:pPr>
            <a:endParaRPr lang="en-GB" altLang="de-DE" sz="2400" b="1" dirty="0">
              <a:solidFill>
                <a:srgbClr val="FFFFFF"/>
              </a:solidFill>
            </a:endParaRPr>
          </a:p>
          <a:p>
            <a:pPr>
              <a:lnSpc>
                <a:spcPct val="150000"/>
              </a:lnSpc>
              <a:spcAft>
                <a:spcPts val="0"/>
              </a:spcAft>
            </a:pPr>
            <a:endParaRPr lang="en-GB" altLang="de-DE" sz="2400" b="1" dirty="0" smtClean="0">
              <a:solidFill>
                <a:srgbClr val="FFFFFF"/>
              </a:solidFill>
            </a:endParaRPr>
          </a:p>
          <a:p>
            <a:pPr>
              <a:lnSpc>
                <a:spcPct val="150000"/>
              </a:lnSpc>
              <a:spcAft>
                <a:spcPts val="0"/>
              </a:spcAft>
            </a:pPr>
            <a:endParaRPr lang="en-GB" altLang="de-DE" sz="2400" b="1" dirty="0">
              <a:solidFill>
                <a:srgbClr val="FFFFFF"/>
              </a:solidFill>
            </a:endParaRPr>
          </a:p>
          <a:p>
            <a:pPr>
              <a:lnSpc>
                <a:spcPct val="150000"/>
              </a:lnSpc>
              <a:spcAft>
                <a:spcPts val="0"/>
              </a:spcAft>
            </a:pPr>
            <a:endParaRPr lang="en-GB" altLang="de-DE" sz="2800" b="1" dirty="0" smtClean="0">
              <a:solidFill>
                <a:srgbClr val="FFFFFF"/>
              </a:solidFill>
            </a:endParaRPr>
          </a:p>
          <a:p>
            <a:pPr>
              <a:lnSpc>
                <a:spcPct val="150000"/>
              </a:lnSpc>
              <a:spcAft>
                <a:spcPts val="0"/>
              </a:spcAft>
            </a:pPr>
            <a:r>
              <a:rPr lang="en-GB" altLang="de-DE" sz="1400" b="1" dirty="0" smtClean="0">
                <a:solidFill>
                  <a:srgbClr val="FFFFFF"/>
                </a:solidFill>
              </a:rPr>
              <a:t>Jochem Kail, University of Duisburg-Essen</a:t>
            </a:r>
            <a:endParaRPr lang="en-GB" altLang="de-DE" sz="1400" b="1" dirty="0">
              <a:solidFill>
                <a:srgbClr val="FFFFFF"/>
              </a:solidFill>
            </a:endParaRPr>
          </a:p>
          <a:p>
            <a:endParaRPr lang="en-GB" altLang="de-DE" sz="1600" b="1" dirty="0">
              <a:solidFill>
                <a:srgbClr val="333399"/>
              </a:solidFill>
            </a:endParaRPr>
          </a:p>
        </p:txBody>
      </p:sp>
      <p:pic>
        <p:nvPicPr>
          <p:cNvPr id="10" name="Picture 6" descr="IM00518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18499" y="4082134"/>
            <a:ext cx="1631382" cy="19902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pic>
      <p:pic>
        <p:nvPicPr>
          <p:cNvPr id="11" name="Grafik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4096" y="4082134"/>
            <a:ext cx="2734730" cy="1990263"/>
          </a:xfrm>
          <a:prstGeom prst="rect">
            <a:avLst/>
          </a:prstGeom>
          <a:ln w="12700">
            <a:solidFill>
              <a:schemeClr val="bg1">
                <a:lumMod val="65000"/>
              </a:schemeClr>
            </a:solidFill>
          </a:ln>
        </p:spPr>
      </p:pic>
      <p:pic>
        <p:nvPicPr>
          <p:cNvPr id="13" name="Grafik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94142" y="4082133"/>
            <a:ext cx="2653684" cy="1990263"/>
          </a:xfrm>
          <a:prstGeom prst="rect">
            <a:avLst/>
          </a:prstGeom>
          <a:noFill/>
          <a:ln w="9525">
            <a:solidFill>
              <a:schemeClr val="bg1">
                <a:lumMod val="85000"/>
              </a:schemeClr>
            </a:solidFill>
            <a:miter lim="800000"/>
            <a:headEnd/>
            <a:tailEnd/>
          </a:ln>
        </p:spPr>
      </p:pic>
    </p:spTree>
    <p:extLst>
      <p:ext uri="{BB962C8B-B14F-4D97-AF65-F5344CB8AC3E}">
        <p14:creationId xmlns:p14="http://schemas.microsoft.com/office/powerpoint/2010/main" val="2941220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7" name="Rectangle 4"/>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8" name="Rectangle 5"/>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9" name="Rectangle 6"/>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50" name="Text Box 52"/>
          <p:cNvSpPr txBox="1">
            <a:spLocks noChangeArrowheads="1"/>
          </p:cNvSpPr>
          <p:nvPr/>
        </p:nvSpPr>
        <p:spPr bwMode="auto">
          <a:xfrm>
            <a:off x="246063" y="1000125"/>
            <a:ext cx="8897937"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rPr>
              <a:t>Biologically relevant vs. </a:t>
            </a:r>
            <a:r>
              <a:rPr lang="en-GB" altLang="de-DE" sz="2000" b="1" dirty="0" err="1" smtClean="0">
                <a:solidFill>
                  <a:srgbClr val="006699"/>
                </a:solidFill>
              </a:rPr>
              <a:t>esthetically</a:t>
            </a:r>
            <a:r>
              <a:rPr lang="en-GB" altLang="de-DE" sz="2000" b="1" dirty="0" smtClean="0">
                <a:solidFill>
                  <a:srgbClr val="006699"/>
                </a:solidFill>
              </a:rPr>
              <a:t> pleasing</a:t>
            </a:r>
            <a:endParaRPr lang="en-GB" altLang="de-DE" sz="2000" b="1" dirty="0">
              <a:solidFill>
                <a:srgbClr val="006699"/>
              </a:solidFill>
            </a:endParaRPr>
          </a:p>
          <a:p>
            <a:pPr lvl="2">
              <a:spcBef>
                <a:spcPct val="0"/>
              </a:spcBef>
              <a:spcAft>
                <a:spcPts val="1200"/>
              </a:spcAft>
              <a:buFontTx/>
              <a:buChar char="-"/>
            </a:pPr>
            <a:r>
              <a:rPr lang="en-GB" altLang="de-DE" sz="1800" dirty="0" smtClean="0">
                <a:solidFill>
                  <a:srgbClr val="006699"/>
                </a:solidFill>
                <a:sym typeface="Symbol" pitchFamily="18" charset="2"/>
              </a:rPr>
              <a:t>New or limiting habitats created?</a:t>
            </a:r>
          </a:p>
          <a:p>
            <a:pPr lvl="2">
              <a:spcBef>
                <a:spcPct val="0"/>
              </a:spcBef>
              <a:spcAft>
                <a:spcPts val="1200"/>
              </a:spcAft>
              <a:buFontTx/>
              <a:buChar char="-"/>
            </a:pPr>
            <a:r>
              <a:rPr lang="en-GB" altLang="de-DE" sz="1800" dirty="0" smtClean="0">
                <a:solidFill>
                  <a:srgbClr val="006699"/>
                </a:solidFill>
                <a:sym typeface="Symbol" pitchFamily="18" charset="2"/>
              </a:rPr>
              <a:t>See things from a fish’s or invertebrate’s perspective!</a:t>
            </a:r>
          </a:p>
        </p:txBody>
      </p:sp>
      <p:pic>
        <p:nvPicPr>
          <p:cNvPr id="13" name="Picture 12" descr="087_Spree_Gabionen"/>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7200" y="3492500"/>
            <a:ext cx="4032000" cy="3014137"/>
          </a:xfrm>
          <a:prstGeom prst="rect">
            <a:avLst/>
          </a:prstGeom>
          <a:noFill/>
          <a:ln w="12700">
            <a:solidFill>
              <a:srgbClr val="DDF2FB"/>
            </a:solidFill>
            <a:miter lim="800000"/>
            <a:headEnd/>
            <a:tailEnd/>
          </a:ln>
          <a:extLst>
            <a:ext uri="{909E8E84-426E-40DD-AFC4-6F175D3DCCD1}">
              <a14:hiddenFill xmlns:a14="http://schemas.microsoft.com/office/drawing/2010/main">
                <a:solidFill>
                  <a:srgbClr val="FFFFFF"/>
                </a:solidFill>
              </a14:hiddenFill>
            </a:ext>
          </a:extLst>
        </p:spPr>
      </p:pic>
      <p:pic>
        <p:nvPicPr>
          <p:cNvPr id="101379"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806000" y="3481388"/>
            <a:ext cx="4027691" cy="3043237"/>
          </a:xfrm>
          <a:prstGeom prst="rect">
            <a:avLst/>
          </a:prstGeom>
          <a:noFill/>
          <a:ln w="12700">
            <a:solidFill>
              <a:srgbClr val="DDF2FB"/>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 Box 3"/>
          <p:cNvSpPr txBox="1">
            <a:spLocks noChangeArrowheads="1"/>
          </p:cNvSpPr>
          <p:nvPr/>
        </p:nvSpPr>
        <p:spPr bwMode="auto">
          <a:xfrm>
            <a:off x="546098" y="3111500"/>
            <a:ext cx="4032000" cy="369332"/>
          </a:xfrm>
          <a:prstGeom prst="rect">
            <a:avLst/>
          </a:prstGeom>
          <a:solidFill>
            <a:srgbClr val="DDF2FB"/>
          </a:solidFill>
          <a:ln w="25400">
            <a:solidFill>
              <a:srgbClr val="DDF2FB"/>
            </a:solidFill>
          </a:ln>
          <a:effectLst/>
        </p:spPr>
        <p:txBody>
          <a:bodyPr wrap="square">
            <a:spAutoFit/>
          </a:bodyPr>
          <a:lstStyle>
            <a:lvl1pPr algn="ctr" eaLnBrk="0" hangingPunct="0">
              <a:defRPr sz="800">
                <a:solidFill>
                  <a:schemeClr val="tx1"/>
                </a:solidFill>
                <a:latin typeface="Arial" charset="0"/>
              </a:defRPr>
            </a:lvl1pPr>
            <a:lvl2pPr marL="663575" indent="-187325"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spcAft>
                <a:spcPct val="25000"/>
              </a:spcAft>
            </a:pPr>
            <a:r>
              <a:rPr lang="en-GB" altLang="de-DE" sz="1800" b="1" dirty="0" smtClean="0">
                <a:solidFill>
                  <a:srgbClr val="006699"/>
                </a:solidFill>
              </a:rPr>
              <a:t>Biologically relevant (if limiting)</a:t>
            </a:r>
            <a:endParaRPr lang="en-GB" altLang="de-DE" sz="1800" b="1" dirty="0">
              <a:solidFill>
                <a:srgbClr val="006699"/>
              </a:solidFill>
              <a:sym typeface="Symbol" pitchFamily="18" charset="2"/>
            </a:endParaRPr>
          </a:p>
        </p:txBody>
      </p:sp>
      <p:sp>
        <p:nvSpPr>
          <p:cNvPr id="19" name="Text Box 3"/>
          <p:cNvSpPr txBox="1">
            <a:spLocks noChangeArrowheads="1"/>
          </p:cNvSpPr>
          <p:nvPr/>
        </p:nvSpPr>
        <p:spPr bwMode="auto">
          <a:xfrm>
            <a:off x="4807166" y="3104634"/>
            <a:ext cx="4032000" cy="369332"/>
          </a:xfrm>
          <a:prstGeom prst="rect">
            <a:avLst/>
          </a:prstGeom>
          <a:solidFill>
            <a:srgbClr val="DDF2FB"/>
          </a:solidFill>
          <a:ln w="25400">
            <a:solidFill>
              <a:srgbClr val="DDF2FB"/>
            </a:solidFill>
          </a:ln>
          <a:effectLst/>
        </p:spPr>
        <p:txBody>
          <a:bodyPr wrap="square">
            <a:spAutoFit/>
          </a:bodyPr>
          <a:lstStyle>
            <a:lvl1pPr algn="ctr" eaLnBrk="0" hangingPunct="0">
              <a:defRPr sz="800">
                <a:solidFill>
                  <a:schemeClr val="tx1"/>
                </a:solidFill>
                <a:latin typeface="Arial" charset="0"/>
              </a:defRPr>
            </a:lvl1pPr>
            <a:lvl2pPr marL="663575" indent="-187325"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spcAft>
                <a:spcPct val="25000"/>
              </a:spcAft>
            </a:pPr>
            <a:r>
              <a:rPr lang="en-GB" altLang="de-DE" sz="1800" b="1" dirty="0" err="1" smtClean="0">
                <a:solidFill>
                  <a:srgbClr val="006699"/>
                </a:solidFill>
              </a:rPr>
              <a:t>Esthetically</a:t>
            </a:r>
            <a:r>
              <a:rPr lang="en-GB" altLang="de-DE" sz="1800" b="1" dirty="0" smtClean="0">
                <a:solidFill>
                  <a:srgbClr val="006699"/>
                </a:solidFill>
              </a:rPr>
              <a:t> pleasing (effect?)</a:t>
            </a:r>
            <a:endParaRPr lang="en-GB" altLang="de-DE" sz="1800" b="1" dirty="0">
              <a:solidFill>
                <a:srgbClr val="006699"/>
              </a:solidFill>
              <a:sym typeface="Symbol" pitchFamily="18" charset="2"/>
            </a:endParaRPr>
          </a:p>
        </p:txBody>
      </p:sp>
      <p:sp>
        <p:nvSpPr>
          <p:cNvPr id="20" name="Text Box 67"/>
          <p:cNvSpPr txBox="1">
            <a:spLocks noChangeArrowheads="1"/>
          </p:cNvSpPr>
          <p:nvPr/>
        </p:nvSpPr>
        <p:spPr bwMode="auto">
          <a:xfrm>
            <a:off x="2984500" y="6485389"/>
            <a:ext cx="59531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r">
              <a:spcBef>
                <a:spcPct val="0"/>
              </a:spcBef>
              <a:spcAft>
                <a:spcPct val="25000"/>
              </a:spcAft>
            </a:pPr>
            <a:r>
              <a:rPr lang="en-GB" altLang="de-DE" sz="1200" b="0" dirty="0" smtClean="0">
                <a:solidFill>
                  <a:srgbClr val="006699"/>
                </a:solidFill>
                <a:sym typeface="Symbol" pitchFamily="18" charset="2"/>
              </a:rPr>
              <a:t>Photo right: Wallpaper.com</a:t>
            </a:r>
            <a:endParaRPr lang="en-GB" altLang="de-DE" sz="1200" b="0" dirty="0">
              <a:solidFill>
                <a:srgbClr val="006699"/>
              </a:solidFill>
              <a:sym typeface="Symbol" pitchFamily="18" charset="2"/>
            </a:endParaRPr>
          </a:p>
        </p:txBody>
      </p:sp>
      <p:sp>
        <p:nvSpPr>
          <p:cNvPr id="28"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General principles and approaches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Tree>
    <p:extLst>
      <p:ext uri="{BB962C8B-B14F-4D97-AF65-F5344CB8AC3E}">
        <p14:creationId xmlns:p14="http://schemas.microsoft.com/office/powerpoint/2010/main" val="13180517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52"/>
          <p:cNvSpPr txBox="1">
            <a:spLocks noChangeArrowheads="1"/>
          </p:cNvSpPr>
          <p:nvPr/>
        </p:nvSpPr>
        <p:spPr bwMode="auto">
          <a:xfrm>
            <a:off x="246063" y="1000125"/>
            <a:ext cx="8897937" cy="1184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rPr>
              <a:t>Bottlenecks vs. unspecific measures </a:t>
            </a:r>
            <a:endParaRPr lang="en-GB" altLang="de-DE" sz="2000" b="1" dirty="0">
              <a:solidFill>
                <a:srgbClr val="006699"/>
              </a:solidFill>
            </a:endParaRPr>
          </a:p>
          <a:p>
            <a:pPr lvl="2">
              <a:spcBef>
                <a:spcPct val="0"/>
              </a:spcBef>
              <a:spcAft>
                <a:spcPts val="1200"/>
              </a:spcAft>
              <a:buFontTx/>
              <a:buChar char="-"/>
            </a:pPr>
            <a:r>
              <a:rPr lang="en-GB" altLang="de-DE" sz="1800" dirty="0" smtClean="0">
                <a:solidFill>
                  <a:srgbClr val="006699"/>
                </a:solidFill>
                <a:sym typeface="Symbol" pitchFamily="18" charset="2"/>
              </a:rPr>
              <a:t>Bottlenecks addressed?</a:t>
            </a:r>
          </a:p>
          <a:p>
            <a:pPr lvl="2">
              <a:spcBef>
                <a:spcPct val="0"/>
              </a:spcBef>
              <a:spcAft>
                <a:spcPts val="1200"/>
              </a:spcAft>
              <a:buFontTx/>
              <a:buChar char="-"/>
            </a:pPr>
            <a:r>
              <a:rPr lang="en-GB" altLang="de-DE" sz="1800" dirty="0" smtClean="0">
                <a:solidFill>
                  <a:srgbClr val="006699"/>
                </a:solidFill>
                <a:sym typeface="Symbol" pitchFamily="18" charset="2"/>
              </a:rPr>
              <a:t>Consider </a:t>
            </a:r>
            <a:r>
              <a:rPr lang="en-GB" altLang="de-DE" sz="1800" dirty="0" err="1" smtClean="0">
                <a:solidFill>
                  <a:srgbClr val="006699"/>
                </a:solidFill>
                <a:sym typeface="Symbol" pitchFamily="18" charset="2"/>
              </a:rPr>
              <a:t>Liebigs</a:t>
            </a:r>
            <a:r>
              <a:rPr lang="en-GB" altLang="de-DE" sz="1800" dirty="0" smtClean="0">
                <a:solidFill>
                  <a:srgbClr val="006699"/>
                </a:solidFill>
                <a:sym typeface="Symbol" pitchFamily="18" charset="2"/>
              </a:rPr>
              <a:t> “Law of the minimum”</a:t>
            </a:r>
          </a:p>
        </p:txBody>
      </p:sp>
      <p:pic>
        <p:nvPicPr>
          <p:cNvPr id="109572" name="Picture 4" descr="File:Minimum-Tonne.sv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84245" y="3033713"/>
            <a:ext cx="3714326" cy="33972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67"/>
          <p:cNvSpPr txBox="1">
            <a:spLocks noChangeArrowheads="1"/>
          </p:cNvSpPr>
          <p:nvPr/>
        </p:nvSpPr>
        <p:spPr bwMode="auto">
          <a:xfrm>
            <a:off x="2984500" y="6441845"/>
            <a:ext cx="59531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r">
              <a:spcBef>
                <a:spcPct val="0"/>
              </a:spcBef>
              <a:spcAft>
                <a:spcPct val="25000"/>
              </a:spcAft>
            </a:pPr>
            <a:r>
              <a:rPr lang="en-GB" altLang="de-DE" sz="1200" b="0" dirty="0" smtClean="0">
                <a:solidFill>
                  <a:srgbClr val="006699"/>
                </a:solidFill>
                <a:sym typeface="Symbol" pitchFamily="18" charset="2"/>
              </a:rPr>
              <a:t>Figure: Wikipedia</a:t>
            </a:r>
            <a:endParaRPr lang="en-GB" altLang="de-DE" sz="1200" b="0" dirty="0">
              <a:solidFill>
                <a:srgbClr val="006699"/>
              </a:solidFill>
              <a:sym typeface="Symbol" pitchFamily="18" charset="2"/>
            </a:endParaRPr>
          </a:p>
        </p:txBody>
      </p:sp>
      <p:sp>
        <p:nvSpPr>
          <p:cNvPr id="13" name="AutoShape 4" descr="Bildergebnis für ne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0"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General principles and approaches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Tree>
    <p:extLst>
      <p:ext uri="{BB962C8B-B14F-4D97-AF65-F5344CB8AC3E}">
        <p14:creationId xmlns:p14="http://schemas.microsoft.com/office/powerpoint/2010/main" val="2993803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52"/>
          <p:cNvSpPr txBox="1">
            <a:spLocks noChangeArrowheads="1"/>
          </p:cNvSpPr>
          <p:nvPr/>
        </p:nvSpPr>
        <p:spPr bwMode="auto">
          <a:xfrm>
            <a:off x="246063" y="1000125"/>
            <a:ext cx="8897937"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rPr>
              <a:t>Adaptive management </a:t>
            </a:r>
            <a:endParaRPr lang="en-GB" altLang="de-DE" sz="2000" b="1" dirty="0">
              <a:solidFill>
                <a:srgbClr val="006699"/>
              </a:solidFill>
            </a:endParaRPr>
          </a:p>
          <a:p>
            <a:pPr lvl="2">
              <a:spcBef>
                <a:spcPct val="0"/>
              </a:spcBef>
              <a:spcAft>
                <a:spcPts val="1200"/>
              </a:spcAft>
              <a:buFontTx/>
              <a:buChar char="-"/>
            </a:pPr>
            <a:r>
              <a:rPr lang="en-GB" altLang="de-DE" sz="1800" dirty="0" smtClean="0">
                <a:solidFill>
                  <a:srgbClr val="006699"/>
                </a:solidFill>
                <a:sym typeface="Symbol" pitchFamily="18" charset="2"/>
              </a:rPr>
              <a:t>Not (yet) possible to predict the effect of restoration</a:t>
            </a:r>
          </a:p>
          <a:p>
            <a:pPr lvl="2">
              <a:spcBef>
                <a:spcPct val="0"/>
              </a:spcBef>
              <a:spcAft>
                <a:spcPts val="1200"/>
              </a:spcAft>
              <a:buFontTx/>
              <a:buChar char="-"/>
            </a:pPr>
            <a:r>
              <a:rPr lang="en-GB" altLang="de-DE" sz="1800" dirty="0" smtClean="0">
                <a:solidFill>
                  <a:srgbClr val="006699"/>
                </a:solidFill>
                <a:sym typeface="Symbol" pitchFamily="18" charset="2"/>
              </a:rPr>
              <a:t>Necessary to  monitor restoration effect</a:t>
            </a:r>
          </a:p>
          <a:p>
            <a:pPr lvl="2">
              <a:spcBef>
                <a:spcPct val="0"/>
              </a:spcBef>
              <a:spcAft>
                <a:spcPts val="1200"/>
              </a:spcAft>
              <a:buFontTx/>
              <a:buChar char="-"/>
            </a:pPr>
            <a:r>
              <a:rPr lang="en-GB" altLang="de-DE" sz="1800" dirty="0" smtClean="0">
                <a:solidFill>
                  <a:srgbClr val="006699"/>
                </a:solidFill>
                <a:sym typeface="Symbol" pitchFamily="18" charset="2"/>
              </a:rPr>
              <a:t>Adapting measures if necessary </a:t>
            </a:r>
          </a:p>
        </p:txBody>
      </p:sp>
      <p:pic>
        <p:nvPicPr>
          <p:cNvPr id="111618" name="Picture 2" descr="Adaptive Management 6 Step Process Cycl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673259" y="3405174"/>
            <a:ext cx="4173315" cy="2675202"/>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67"/>
          <p:cNvSpPr txBox="1">
            <a:spLocks noChangeArrowheads="1"/>
          </p:cNvSpPr>
          <p:nvPr/>
        </p:nvSpPr>
        <p:spPr bwMode="auto">
          <a:xfrm>
            <a:off x="2945607" y="6439614"/>
            <a:ext cx="59531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r">
              <a:spcBef>
                <a:spcPct val="0"/>
              </a:spcBef>
              <a:spcAft>
                <a:spcPct val="25000"/>
              </a:spcAft>
            </a:pPr>
            <a:r>
              <a:rPr lang="en-GB" altLang="de-DE" sz="1200" b="0" dirty="0" smtClean="0">
                <a:solidFill>
                  <a:srgbClr val="006699"/>
                </a:solidFill>
                <a:sym typeface="Symbol" pitchFamily="18" charset="2"/>
              </a:rPr>
              <a:t>Figure</a:t>
            </a:r>
            <a:r>
              <a:rPr lang="en-GB" altLang="de-DE" sz="1200" b="0" dirty="0">
                <a:solidFill>
                  <a:srgbClr val="006699"/>
                </a:solidFill>
                <a:sym typeface="Symbol" pitchFamily="18" charset="2"/>
              </a:rPr>
              <a:t>: N. </a:t>
            </a:r>
            <a:r>
              <a:rPr lang="en-GB" altLang="de-DE" sz="1200" b="0" dirty="0" smtClean="0">
                <a:solidFill>
                  <a:srgbClr val="006699"/>
                </a:solidFill>
                <a:sym typeface="Symbol" pitchFamily="18" charset="2"/>
              </a:rPr>
              <a:t>Angelopoulos, http://www.for.gov.bc.ca</a:t>
            </a:r>
            <a:endParaRPr lang="en-GB" altLang="de-DE" sz="1200" b="0" dirty="0">
              <a:solidFill>
                <a:srgbClr val="006699"/>
              </a:solidFill>
              <a:sym typeface="Symbol" pitchFamily="18" charset="2"/>
            </a:endParaRPr>
          </a:p>
        </p:txBody>
      </p:sp>
      <p:sp>
        <p:nvSpPr>
          <p:cNvPr id="20"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General principles and approaches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pic>
        <p:nvPicPr>
          <p:cNvPr id="21"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2206" y="3421789"/>
            <a:ext cx="3901717" cy="287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54743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52"/>
          <p:cNvSpPr txBox="1">
            <a:spLocks noChangeArrowheads="1"/>
          </p:cNvSpPr>
          <p:nvPr/>
        </p:nvSpPr>
        <p:spPr bwMode="auto">
          <a:xfrm>
            <a:off x="-152400" y="-681038"/>
            <a:ext cx="2959100" cy="778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7239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2">
              <a:spcBef>
                <a:spcPct val="0"/>
              </a:spcBef>
              <a:spcAft>
                <a:spcPct val="25000"/>
              </a:spcAft>
            </a:pPr>
            <a:r>
              <a:rPr lang="en-GB" altLang="de-DE" sz="50000" dirty="0">
                <a:solidFill>
                  <a:srgbClr val="ACDFF6"/>
                </a:solidFill>
                <a:latin typeface="Aldine401 BT" pitchFamily="18" charset="0"/>
                <a:cs typeface="Times New Roman" pitchFamily="18" charset="0"/>
                <a:sym typeface="Symbol" pitchFamily="18" charset="2"/>
              </a:rPr>
              <a:t>2</a:t>
            </a:r>
          </a:p>
        </p:txBody>
      </p:sp>
      <p:sp>
        <p:nvSpPr>
          <p:cNvPr id="17411" name="Text Box 52"/>
          <p:cNvSpPr txBox="1">
            <a:spLocks noChangeArrowheads="1"/>
          </p:cNvSpPr>
          <p:nvPr/>
        </p:nvSpPr>
        <p:spPr bwMode="auto">
          <a:xfrm>
            <a:off x="1003300" y="2212975"/>
            <a:ext cx="7988300"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7239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2">
              <a:spcBef>
                <a:spcPct val="0"/>
              </a:spcBef>
              <a:spcAft>
                <a:spcPct val="25000"/>
              </a:spcAft>
            </a:pPr>
            <a:r>
              <a:rPr lang="en-GB" altLang="de-DE" sz="6600" dirty="0">
                <a:solidFill>
                  <a:srgbClr val="006699"/>
                </a:solidFill>
                <a:sym typeface="Symbol" pitchFamily="18" charset="2"/>
              </a:rPr>
              <a:t>R</a:t>
            </a:r>
            <a:r>
              <a:rPr lang="en-GB" altLang="de-DE" sz="6600" dirty="0" smtClean="0">
                <a:solidFill>
                  <a:srgbClr val="006699"/>
                </a:solidFill>
                <a:sym typeface="Symbol" pitchFamily="18" charset="2"/>
              </a:rPr>
              <a:t>estoration measures</a:t>
            </a:r>
            <a:endParaRPr lang="en-GB" altLang="de-DE" sz="6600" dirty="0">
              <a:solidFill>
                <a:srgbClr val="006699"/>
              </a:solidFill>
              <a:sym typeface="Symbol" pitchFamily="18" charset="2"/>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7" name="Rectangle 4"/>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8" name="Rectangle 5"/>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9" name="Rectangle 6"/>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50" name="Text Box 52"/>
          <p:cNvSpPr txBox="1">
            <a:spLocks noChangeArrowheads="1"/>
          </p:cNvSpPr>
          <p:nvPr/>
        </p:nvSpPr>
        <p:spPr bwMode="auto">
          <a:xfrm>
            <a:off x="246063" y="1000125"/>
            <a:ext cx="8897937"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rPr>
              <a:t>Restoration measure are applied at different spatial scales</a:t>
            </a:r>
            <a:endParaRPr lang="en-GB" altLang="de-DE" sz="2000" b="1" dirty="0">
              <a:solidFill>
                <a:srgbClr val="006699"/>
              </a:solidFill>
            </a:endParaRPr>
          </a:p>
          <a:p>
            <a:pPr lvl="2">
              <a:spcBef>
                <a:spcPct val="0"/>
              </a:spcBef>
              <a:spcAft>
                <a:spcPts val="1200"/>
              </a:spcAft>
              <a:buFontTx/>
              <a:buChar char="-"/>
            </a:pPr>
            <a:r>
              <a:rPr lang="en-GB" altLang="de-DE" sz="1800" dirty="0" smtClean="0">
                <a:solidFill>
                  <a:srgbClr val="006699"/>
                </a:solidFill>
                <a:sym typeface="Symbol" pitchFamily="18" charset="2"/>
              </a:rPr>
              <a:t>Pressures at different spatial scales </a:t>
            </a:r>
            <a:r>
              <a:rPr lang="en-GB" altLang="de-DE" sz="1800" dirty="0" smtClean="0">
                <a:solidFill>
                  <a:srgbClr val="006699"/>
                </a:solidFill>
                <a:sym typeface="Wingdings"/>
              </a:rPr>
              <a:t> measures at different spatial scales</a:t>
            </a:r>
            <a:endParaRPr lang="en-GB" altLang="de-DE" sz="1800" dirty="0" smtClean="0">
              <a:solidFill>
                <a:srgbClr val="006699"/>
              </a:solidFill>
              <a:sym typeface="Symbol" pitchFamily="18" charset="2"/>
            </a:endParaRPr>
          </a:p>
          <a:p>
            <a:pPr lvl="2">
              <a:spcBef>
                <a:spcPct val="0"/>
              </a:spcBef>
              <a:spcAft>
                <a:spcPts val="1200"/>
              </a:spcAft>
              <a:buFontTx/>
              <a:buChar char="-"/>
            </a:pPr>
            <a:r>
              <a:rPr lang="en-GB" altLang="de-DE" sz="1800" dirty="0" smtClean="0">
                <a:solidFill>
                  <a:srgbClr val="006699"/>
                </a:solidFill>
                <a:sym typeface="Symbol" pitchFamily="18" charset="2"/>
              </a:rPr>
              <a:t>Catchment scale </a:t>
            </a:r>
          </a:p>
          <a:p>
            <a:pPr lvl="2">
              <a:spcBef>
                <a:spcPct val="0"/>
              </a:spcBef>
              <a:spcAft>
                <a:spcPts val="1200"/>
              </a:spcAft>
              <a:buFontTx/>
              <a:buChar char="-"/>
            </a:pPr>
            <a:r>
              <a:rPr lang="en-GB" altLang="de-DE" sz="1800" dirty="0" smtClean="0">
                <a:solidFill>
                  <a:srgbClr val="006699"/>
                </a:solidFill>
                <a:sym typeface="Symbol" pitchFamily="18" charset="2"/>
              </a:rPr>
              <a:t>River network scale </a:t>
            </a:r>
          </a:p>
          <a:p>
            <a:pPr lvl="2">
              <a:spcBef>
                <a:spcPct val="0"/>
              </a:spcBef>
              <a:spcAft>
                <a:spcPts val="1200"/>
              </a:spcAft>
              <a:buFontTx/>
              <a:buChar char="-"/>
            </a:pPr>
            <a:r>
              <a:rPr lang="en-GB" altLang="de-DE" sz="1800" dirty="0" smtClean="0">
                <a:solidFill>
                  <a:srgbClr val="006699"/>
                </a:solidFill>
                <a:sym typeface="Symbol" pitchFamily="18" charset="2"/>
              </a:rPr>
              <a:t>Reach-scale</a:t>
            </a:r>
          </a:p>
        </p:txBody>
      </p:sp>
      <p:pic>
        <p:nvPicPr>
          <p:cNvPr id="13" name="Grafik 12"/>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45965" y="2901381"/>
            <a:ext cx="5218393" cy="3797805"/>
          </a:xfrm>
          <a:prstGeom prst="rect">
            <a:avLst/>
          </a:prstGeom>
        </p:spPr>
      </p:pic>
      <p:sp>
        <p:nvSpPr>
          <p:cNvPr id="11"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Potential restoration measures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Tree>
    <p:extLst>
      <p:ext uri="{BB962C8B-B14F-4D97-AF65-F5344CB8AC3E}">
        <p14:creationId xmlns:p14="http://schemas.microsoft.com/office/powerpoint/2010/main" val="30491903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52"/>
          <p:cNvSpPr txBox="1">
            <a:spLocks noChangeArrowheads="1"/>
          </p:cNvSpPr>
          <p:nvPr/>
        </p:nvSpPr>
        <p:spPr bwMode="auto">
          <a:xfrm>
            <a:off x="246063" y="1000125"/>
            <a:ext cx="8602662"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a:solidFill>
                  <a:srgbClr val="006699"/>
                </a:solidFill>
              </a:rPr>
              <a:t>Restoration measures for catchment scale pressures </a:t>
            </a:r>
            <a:endParaRPr lang="en-GB" altLang="de-DE" sz="1800" b="1" dirty="0">
              <a:solidFill>
                <a:srgbClr val="006699"/>
              </a:solidFill>
              <a:sym typeface="Symbol" pitchFamily="18" charset="2"/>
            </a:endParaRPr>
          </a:p>
          <a:p>
            <a:pPr lvl="2">
              <a:spcBef>
                <a:spcPct val="0"/>
              </a:spcBef>
              <a:spcAft>
                <a:spcPts val="1200"/>
              </a:spcAft>
              <a:buFontTx/>
              <a:buChar char="-"/>
            </a:pPr>
            <a:r>
              <a:rPr lang="en-GB" altLang="de-DE" sz="1800" dirty="0">
                <a:solidFill>
                  <a:srgbClr val="006699"/>
                </a:solidFill>
                <a:sym typeface="Symbol" pitchFamily="18" charset="2"/>
              </a:rPr>
              <a:t>Land use change (</a:t>
            </a:r>
            <a:r>
              <a:rPr lang="en-GB" altLang="de-DE" sz="1800" dirty="0" err="1">
                <a:solidFill>
                  <a:srgbClr val="006699"/>
                </a:solidFill>
                <a:sym typeface="Symbol" pitchFamily="18" charset="2"/>
              </a:rPr>
              <a:t>extensification</a:t>
            </a:r>
            <a:r>
              <a:rPr lang="en-GB" altLang="de-DE" sz="1800" dirty="0">
                <a:solidFill>
                  <a:srgbClr val="006699"/>
                </a:solidFill>
                <a:sym typeface="Symbol" pitchFamily="18" charset="2"/>
              </a:rPr>
              <a:t>, organic farming)</a:t>
            </a:r>
          </a:p>
          <a:p>
            <a:pPr lvl="2">
              <a:spcBef>
                <a:spcPct val="0"/>
              </a:spcBef>
              <a:spcAft>
                <a:spcPts val="1200"/>
              </a:spcAft>
              <a:buFontTx/>
              <a:buChar char="-"/>
            </a:pPr>
            <a:r>
              <a:rPr lang="en-GB" altLang="de-DE" sz="1800" dirty="0">
                <a:solidFill>
                  <a:srgbClr val="006699"/>
                </a:solidFill>
                <a:sym typeface="Symbol" pitchFamily="18" charset="2"/>
              </a:rPr>
              <a:t>Waste water treatment</a:t>
            </a:r>
          </a:p>
          <a:p>
            <a:pPr lvl="2">
              <a:spcBef>
                <a:spcPct val="0"/>
              </a:spcBef>
              <a:spcAft>
                <a:spcPts val="1200"/>
              </a:spcAft>
              <a:buFontTx/>
              <a:buChar char="-"/>
            </a:pPr>
            <a:r>
              <a:rPr lang="en-GB" altLang="de-DE" sz="1800" dirty="0">
                <a:solidFill>
                  <a:srgbClr val="006699"/>
                </a:solidFill>
                <a:sym typeface="Symbol" pitchFamily="18" charset="2"/>
              </a:rPr>
              <a:t>Reduce urban runoff and peak flows</a:t>
            </a:r>
          </a:p>
          <a:p>
            <a:pPr lvl="3">
              <a:spcBef>
                <a:spcPct val="0"/>
              </a:spcBef>
              <a:spcAft>
                <a:spcPts val="600"/>
              </a:spcAft>
              <a:buFontTx/>
              <a:buChar char="-"/>
            </a:pPr>
            <a:r>
              <a:rPr lang="en-GB" altLang="de-DE" sz="1800" dirty="0" smtClean="0">
                <a:solidFill>
                  <a:srgbClr val="006699"/>
                </a:solidFill>
                <a:sym typeface="Symbol" pitchFamily="18" charset="2"/>
              </a:rPr>
              <a:t>Unsealing</a:t>
            </a:r>
          </a:p>
          <a:p>
            <a:pPr lvl="3">
              <a:spcBef>
                <a:spcPct val="0"/>
              </a:spcBef>
              <a:spcAft>
                <a:spcPts val="600"/>
              </a:spcAft>
              <a:buFontTx/>
              <a:buChar char="-"/>
            </a:pPr>
            <a:r>
              <a:rPr lang="en-GB" altLang="de-DE" sz="1800" dirty="0" smtClean="0">
                <a:solidFill>
                  <a:srgbClr val="006699"/>
                </a:solidFill>
                <a:sym typeface="Symbol" pitchFamily="18" charset="2"/>
              </a:rPr>
              <a:t>Rainwater retention and infiltration</a:t>
            </a:r>
          </a:p>
        </p:txBody>
      </p:sp>
      <p:sp>
        <p:nvSpPr>
          <p:cNvPr id="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Potential restoration measures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
        <p:nvSpPr>
          <p:cNvPr id="17" name="Text Box 7"/>
          <p:cNvSpPr txBox="1">
            <a:spLocks noChangeArrowheads="1"/>
          </p:cNvSpPr>
          <p:nvPr/>
        </p:nvSpPr>
        <p:spPr bwMode="auto">
          <a:xfrm>
            <a:off x="758825" y="3616101"/>
            <a:ext cx="3544888"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lgn="ctr" eaLnBrk="0" hangingPunct="0">
              <a:defRPr sz="800">
                <a:solidFill>
                  <a:schemeClr val="tx1"/>
                </a:solidFill>
                <a:latin typeface="Arial" charset="0"/>
              </a:defRPr>
            </a:lvl1pPr>
            <a:lvl2pPr marL="663575" indent="-187325"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spcAft>
                <a:spcPct val="25000"/>
              </a:spcAft>
            </a:pPr>
            <a:r>
              <a:rPr lang="en-GB" altLang="de-DE" sz="2000" b="1" dirty="0">
                <a:solidFill>
                  <a:srgbClr val="006699"/>
                </a:solidFill>
                <a:sym typeface="Symbol" pitchFamily="18" charset="2"/>
              </a:rPr>
              <a:t>Rainwater retention basins</a:t>
            </a:r>
          </a:p>
        </p:txBody>
      </p:sp>
      <p:sp>
        <p:nvSpPr>
          <p:cNvPr id="18" name="Text Box 7"/>
          <p:cNvSpPr txBox="1">
            <a:spLocks noChangeArrowheads="1"/>
          </p:cNvSpPr>
          <p:nvPr/>
        </p:nvSpPr>
        <p:spPr bwMode="auto">
          <a:xfrm>
            <a:off x="4900613" y="3593876"/>
            <a:ext cx="3846512"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lgn="ctr" eaLnBrk="0" hangingPunct="0">
              <a:defRPr sz="800">
                <a:solidFill>
                  <a:schemeClr val="tx1"/>
                </a:solidFill>
                <a:latin typeface="Arial" charset="0"/>
              </a:defRPr>
            </a:lvl1pPr>
            <a:lvl2pPr marL="663575" indent="-187325"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spcAft>
                <a:spcPct val="25000"/>
              </a:spcAft>
            </a:pPr>
            <a:r>
              <a:rPr lang="en-GB" altLang="de-DE" sz="2000" b="1">
                <a:solidFill>
                  <a:srgbClr val="006699"/>
                </a:solidFill>
                <a:sym typeface="Symbol" pitchFamily="18" charset="2"/>
              </a:rPr>
              <a:t>Rainwater infiltration systems</a:t>
            </a:r>
          </a:p>
        </p:txBody>
      </p:sp>
      <p:pic>
        <p:nvPicPr>
          <p:cNvPr id="1026" name="Picture 2" descr="https://socialmediacafeliverpool.files.wordpress.com/2012/03/image-removed-due-to-copyright-infringemen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99" t="22476" r="14286" b="31138"/>
          <a:stretch/>
        </p:blipFill>
        <p:spPr bwMode="auto">
          <a:xfrm>
            <a:off x="1704975" y="4331349"/>
            <a:ext cx="1898650" cy="17508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s://socialmediacafeliverpool.files.wordpress.com/2012/03/image-removed-due-to-copyright-infringemen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99" t="22476" r="14286" b="31138"/>
          <a:stretch/>
        </p:blipFill>
        <p:spPr bwMode="auto">
          <a:xfrm>
            <a:off x="5874544" y="4280323"/>
            <a:ext cx="1898650" cy="1750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52"/>
          <p:cNvSpPr txBox="1">
            <a:spLocks noChangeArrowheads="1"/>
          </p:cNvSpPr>
          <p:nvPr/>
        </p:nvSpPr>
        <p:spPr bwMode="auto">
          <a:xfrm>
            <a:off x="246063" y="1000125"/>
            <a:ext cx="8602662"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US" altLang="de-DE" sz="2000" b="1" dirty="0">
                <a:solidFill>
                  <a:srgbClr val="006699"/>
                </a:solidFill>
              </a:rPr>
              <a:t>Restoration measures for river network scale pressures </a:t>
            </a:r>
          </a:p>
          <a:p>
            <a:pPr lvl="2">
              <a:spcBef>
                <a:spcPct val="0"/>
              </a:spcBef>
              <a:spcAft>
                <a:spcPts val="1200"/>
              </a:spcAft>
              <a:buFontTx/>
              <a:buChar char="-"/>
            </a:pPr>
            <a:r>
              <a:rPr lang="en-GB" altLang="de-DE" sz="1800" dirty="0">
                <a:solidFill>
                  <a:srgbClr val="006699"/>
                </a:solidFill>
                <a:sym typeface="Symbol" pitchFamily="18" charset="2"/>
              </a:rPr>
              <a:t>Source populations and stepping stones</a:t>
            </a:r>
          </a:p>
          <a:p>
            <a:pPr lvl="2">
              <a:spcBef>
                <a:spcPct val="0"/>
              </a:spcBef>
              <a:spcAft>
                <a:spcPts val="1200"/>
              </a:spcAft>
              <a:buFontTx/>
              <a:buChar char="-"/>
            </a:pPr>
            <a:r>
              <a:rPr lang="en-GB" altLang="de-DE" sz="1800" dirty="0">
                <a:solidFill>
                  <a:srgbClr val="006699"/>
                </a:solidFill>
                <a:sym typeface="Symbol" pitchFamily="18" charset="2"/>
              </a:rPr>
              <a:t>Riparian buffer strips</a:t>
            </a:r>
          </a:p>
          <a:p>
            <a:pPr lvl="2">
              <a:spcBef>
                <a:spcPct val="0"/>
              </a:spcBef>
              <a:spcAft>
                <a:spcPts val="1200"/>
              </a:spcAft>
              <a:buFontTx/>
              <a:buChar char="-"/>
            </a:pPr>
            <a:r>
              <a:rPr lang="en-GB" altLang="de-DE" sz="1800" dirty="0">
                <a:solidFill>
                  <a:srgbClr val="006699"/>
                </a:solidFill>
                <a:sym typeface="Symbol" pitchFamily="18" charset="2"/>
              </a:rPr>
              <a:t>River </a:t>
            </a:r>
            <a:r>
              <a:rPr lang="en-GB" altLang="de-DE" sz="1800" dirty="0" smtClean="0">
                <a:solidFill>
                  <a:srgbClr val="006699"/>
                </a:solidFill>
                <a:sym typeface="Symbol" pitchFamily="18" charset="2"/>
              </a:rPr>
              <a:t>continuity</a:t>
            </a:r>
            <a:endParaRPr lang="en-GB" altLang="de-DE" sz="1800" dirty="0">
              <a:solidFill>
                <a:srgbClr val="006699"/>
              </a:solidFill>
              <a:sym typeface="Symbol" pitchFamily="18" charset="2"/>
            </a:endParaRPr>
          </a:p>
        </p:txBody>
      </p:sp>
      <p:sp>
        <p:nvSpPr>
          <p:cNvPr id="6"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Potential restoration measures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pic>
        <p:nvPicPr>
          <p:cNvPr id="17" name="Grafik 16"/>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845965" y="2901381"/>
            <a:ext cx="5218393" cy="3797805"/>
          </a:xfrm>
          <a:prstGeom prst="rect">
            <a:avLst/>
          </a:prstGeom>
        </p:spPr>
      </p:pic>
      <p:sp>
        <p:nvSpPr>
          <p:cNvPr id="2" name="Ellipse 1"/>
          <p:cNvSpPr/>
          <p:nvPr/>
        </p:nvSpPr>
        <p:spPr>
          <a:xfrm>
            <a:off x="5181600" y="3562351"/>
            <a:ext cx="1076326" cy="914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Ellipse 17"/>
          <p:cNvSpPr/>
          <p:nvPr/>
        </p:nvSpPr>
        <p:spPr>
          <a:xfrm>
            <a:off x="4462463" y="4295775"/>
            <a:ext cx="1004887" cy="7715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Ellipse 18"/>
          <p:cNvSpPr/>
          <p:nvPr/>
        </p:nvSpPr>
        <p:spPr>
          <a:xfrm>
            <a:off x="2887211" y="5676899"/>
            <a:ext cx="1565727" cy="85407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52"/>
          <p:cNvSpPr txBox="1">
            <a:spLocks noChangeArrowheads="1"/>
          </p:cNvSpPr>
          <p:nvPr/>
        </p:nvSpPr>
        <p:spPr bwMode="auto">
          <a:xfrm>
            <a:off x="246063" y="1000125"/>
            <a:ext cx="8602662" cy="173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US" altLang="de-DE" sz="2000" b="1" dirty="0">
                <a:solidFill>
                  <a:srgbClr val="006699"/>
                </a:solidFill>
              </a:rPr>
              <a:t>Restoration measures for river network scale pressures </a:t>
            </a:r>
          </a:p>
          <a:p>
            <a:pPr lvl="2">
              <a:spcBef>
                <a:spcPct val="0"/>
              </a:spcBef>
              <a:spcAft>
                <a:spcPts val="600"/>
              </a:spcAft>
              <a:buFontTx/>
              <a:buChar char="-"/>
            </a:pPr>
            <a:r>
              <a:rPr lang="en-GB" altLang="de-DE" sz="1800" dirty="0" smtClean="0">
                <a:solidFill>
                  <a:srgbClr val="006699"/>
                </a:solidFill>
                <a:sym typeface="Symbol" pitchFamily="18" charset="2"/>
              </a:rPr>
              <a:t>Source populations and stepping stones</a:t>
            </a:r>
            <a:endParaRPr lang="en-GB" altLang="de-DE" sz="1800" dirty="0">
              <a:solidFill>
                <a:srgbClr val="006699"/>
              </a:solidFill>
              <a:sym typeface="Symbol" pitchFamily="18" charset="2"/>
            </a:endParaRPr>
          </a:p>
          <a:p>
            <a:pPr lvl="3">
              <a:spcBef>
                <a:spcPts val="0"/>
              </a:spcBef>
              <a:spcAft>
                <a:spcPts val="600"/>
              </a:spcAft>
              <a:buFontTx/>
              <a:buChar char="-"/>
              <a:defRPr/>
            </a:pPr>
            <a:r>
              <a:rPr lang="en-GB" altLang="de-DE" sz="1800" dirty="0">
                <a:solidFill>
                  <a:srgbClr val="006699"/>
                </a:solidFill>
                <a:sym typeface="Symbol" pitchFamily="18" charset="2"/>
              </a:rPr>
              <a:t>Consider re-colonization potential </a:t>
            </a:r>
            <a:br>
              <a:rPr lang="en-GB" altLang="de-DE" sz="1800" dirty="0">
                <a:solidFill>
                  <a:srgbClr val="006699"/>
                </a:solidFill>
                <a:sym typeface="Symbol" pitchFamily="18" charset="2"/>
              </a:rPr>
            </a:br>
            <a:r>
              <a:rPr lang="en-GB" altLang="de-DE" sz="1800" dirty="0">
                <a:solidFill>
                  <a:srgbClr val="006699"/>
                </a:solidFill>
                <a:sym typeface="Symbol" pitchFamily="18" charset="2"/>
              </a:rPr>
              <a:t>(source population, migration barriers, dispersal abilities</a:t>
            </a:r>
            <a:r>
              <a:rPr lang="en-GB" altLang="de-DE" sz="1800" dirty="0" smtClean="0">
                <a:solidFill>
                  <a:srgbClr val="006699"/>
                </a:solidFill>
                <a:sym typeface="Symbol" pitchFamily="18" charset="2"/>
              </a:rPr>
              <a:t>)</a:t>
            </a:r>
            <a:endParaRPr lang="en-GB" altLang="de-DE" sz="1800" dirty="0" smtClean="0">
              <a:solidFill>
                <a:srgbClr val="006699"/>
              </a:solidFill>
              <a:cs typeface="+mn-cs"/>
              <a:sym typeface="Symbol" pitchFamily="18" charset="2"/>
            </a:endParaRPr>
          </a:p>
          <a:p>
            <a:pPr lvl="3">
              <a:spcBef>
                <a:spcPts val="0"/>
              </a:spcBef>
              <a:spcAft>
                <a:spcPts val="600"/>
              </a:spcAft>
              <a:buFontTx/>
              <a:buChar char="-"/>
              <a:defRPr/>
            </a:pPr>
            <a:r>
              <a:rPr lang="en-GB" altLang="de-DE" sz="1800" dirty="0" smtClean="0">
                <a:solidFill>
                  <a:srgbClr val="006699"/>
                </a:solidFill>
                <a:cs typeface="+mn-cs"/>
                <a:sym typeface="Symbol" pitchFamily="18" charset="2"/>
              </a:rPr>
              <a:t>Establish </a:t>
            </a:r>
            <a:r>
              <a:rPr lang="en-GB" altLang="de-DE" sz="1800" dirty="0">
                <a:solidFill>
                  <a:srgbClr val="006699"/>
                </a:solidFill>
                <a:cs typeface="+mn-cs"/>
                <a:sym typeface="Symbol" pitchFamily="18" charset="2"/>
              </a:rPr>
              <a:t>source populations and stepping </a:t>
            </a:r>
            <a:r>
              <a:rPr lang="en-GB" altLang="de-DE" sz="1800" dirty="0" smtClean="0">
                <a:solidFill>
                  <a:srgbClr val="006699"/>
                </a:solidFill>
                <a:cs typeface="+mn-cs"/>
                <a:sym typeface="Symbol" pitchFamily="18" charset="2"/>
              </a:rPr>
              <a:t>stones</a:t>
            </a:r>
            <a:endParaRPr lang="en-GB" altLang="de-DE" sz="1800" dirty="0">
              <a:solidFill>
                <a:srgbClr val="006699"/>
              </a:solidFill>
              <a:cs typeface="+mn-cs"/>
              <a:sym typeface="Symbol" pitchFamily="18" charset="2"/>
            </a:endParaRPr>
          </a:p>
        </p:txBody>
      </p:sp>
      <p:sp>
        <p:nvSpPr>
          <p:cNvPr id="5" name="Text Box 52"/>
          <p:cNvSpPr txBox="1">
            <a:spLocks noChangeArrowheads="1"/>
          </p:cNvSpPr>
          <p:nvPr/>
        </p:nvSpPr>
        <p:spPr bwMode="auto">
          <a:xfrm>
            <a:off x="3890963" y="6435042"/>
            <a:ext cx="5145087"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marL="0" lvl="1" algn="r">
              <a:spcBef>
                <a:spcPct val="0"/>
              </a:spcBef>
              <a:spcAft>
                <a:spcPct val="25000"/>
              </a:spcAft>
              <a:buFontTx/>
              <a:buNone/>
            </a:pPr>
            <a:r>
              <a:rPr lang="de-DE" altLang="de-DE" sz="1200" dirty="0" err="1" smtClean="0">
                <a:solidFill>
                  <a:srgbClr val="006699"/>
                </a:solidFill>
                <a:sym typeface="Symbol" pitchFamily="18" charset="2"/>
              </a:rPr>
              <a:t>Figure</a:t>
            </a:r>
            <a:r>
              <a:rPr lang="de-DE" altLang="de-DE" sz="1200" dirty="0" smtClean="0">
                <a:solidFill>
                  <a:srgbClr val="006699"/>
                </a:solidFill>
                <a:sym typeface="Symbol" pitchFamily="18" charset="2"/>
              </a:rPr>
              <a:t>: B. Heitmann, </a:t>
            </a:r>
            <a:r>
              <a:rPr lang="de-DE" altLang="de-DE" sz="1200" dirty="0" err="1" smtClean="0">
                <a:solidFill>
                  <a:srgbClr val="006699"/>
                </a:solidFill>
                <a:sym typeface="Symbol" pitchFamily="18" charset="2"/>
              </a:rPr>
              <a:t>modified</a:t>
            </a:r>
            <a:endParaRPr lang="de-DE" altLang="de-DE" sz="1200" dirty="0">
              <a:solidFill>
                <a:srgbClr val="006699"/>
              </a:solidFill>
              <a:sym typeface="Symbol" pitchFamily="18" charset="2"/>
            </a:endParaRPr>
          </a:p>
        </p:txBody>
      </p:sp>
      <p:sp>
        <p:nvSpPr>
          <p:cNvPr id="12"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Potential restoration measures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grpSp>
        <p:nvGrpSpPr>
          <p:cNvPr id="10" name="Gruppieren 9"/>
          <p:cNvGrpSpPr/>
          <p:nvPr/>
        </p:nvGrpSpPr>
        <p:grpSpPr>
          <a:xfrm>
            <a:off x="546099" y="3590924"/>
            <a:ext cx="8269475" cy="1571627"/>
            <a:chOff x="546099" y="3200399"/>
            <a:chExt cx="8269475" cy="1571627"/>
          </a:xfrm>
        </p:grpSpPr>
        <p:sp>
          <p:nvSpPr>
            <p:cNvPr id="4" name="Rechteck 3"/>
            <p:cNvSpPr/>
            <p:nvPr/>
          </p:nvSpPr>
          <p:spPr>
            <a:xfrm>
              <a:off x="546099" y="3200399"/>
              <a:ext cx="8269475" cy="1571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6" name="Picture 2" descr="http://www.asv-nienborg.de/images/stories/Naturlexikon/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46099" y="3200400"/>
              <a:ext cx="8269475" cy="157162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http://www.asv-nienborg.de/images/stories/Naturlexikon/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2657933" y="3338540"/>
              <a:ext cx="1352550" cy="3143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http://www.asv-nienborg.de/images/stories/Naturlexikon/2.jp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67350" y="4262438"/>
              <a:ext cx="1352550" cy="3143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http://www.asv-nienborg.de/images/stories/Naturlexikon/2.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7143533" y="3345683"/>
              <a:ext cx="1614673" cy="3048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http://www.asv-nienborg.de/images/stories/Naturlexikon/2.jpg"/>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4219575" y="3338540"/>
              <a:ext cx="980149" cy="3048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www.asv-nienborg.de/images/stories/Naturlexikon/2.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58804" y="3338540"/>
              <a:ext cx="1180667" cy="204787"/>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p:cNvSpPr txBox="1"/>
            <p:nvPr/>
          </p:nvSpPr>
          <p:spPr>
            <a:xfrm>
              <a:off x="601654" y="3316128"/>
              <a:ext cx="1341525" cy="246221"/>
            </a:xfrm>
            <a:prstGeom prst="rect">
              <a:avLst/>
            </a:prstGeom>
            <a:noFill/>
          </p:spPr>
          <p:txBody>
            <a:bodyPr wrap="square" rtlCol="0">
              <a:spAutoFit/>
            </a:bodyPr>
            <a:lstStyle/>
            <a:p>
              <a:pPr algn="ctr"/>
              <a:r>
                <a:rPr lang="de-DE" sz="1000" b="1" dirty="0" smtClean="0"/>
                <a:t>Source </a:t>
              </a:r>
              <a:r>
                <a:rPr lang="de-DE" sz="1000" b="1" dirty="0" err="1" smtClean="0"/>
                <a:t>population</a:t>
              </a:r>
              <a:endParaRPr lang="de-DE" sz="1000" b="1" dirty="0"/>
            </a:p>
          </p:txBody>
        </p:sp>
        <p:sp>
          <p:nvSpPr>
            <p:cNvPr id="7" name="Textfeld 6"/>
            <p:cNvSpPr txBox="1"/>
            <p:nvPr/>
          </p:nvSpPr>
          <p:spPr>
            <a:xfrm>
              <a:off x="4121418" y="3347140"/>
              <a:ext cx="1154506" cy="246221"/>
            </a:xfrm>
            <a:prstGeom prst="rect">
              <a:avLst/>
            </a:prstGeom>
            <a:noFill/>
          </p:spPr>
          <p:txBody>
            <a:bodyPr wrap="square" rtlCol="0">
              <a:spAutoFit/>
            </a:bodyPr>
            <a:lstStyle/>
            <a:p>
              <a:pPr algn="ctr"/>
              <a:r>
                <a:rPr lang="de-DE" sz="1000" b="1" dirty="0" err="1" smtClean="0"/>
                <a:t>Stepping</a:t>
              </a:r>
              <a:r>
                <a:rPr lang="de-DE" sz="1000" b="1" dirty="0" smtClean="0"/>
                <a:t> </a:t>
              </a:r>
              <a:r>
                <a:rPr lang="de-DE" sz="1000" b="1" dirty="0" err="1" smtClean="0"/>
                <a:t>stone</a:t>
              </a:r>
              <a:endParaRPr lang="de-DE" sz="1000" b="1" dirty="0"/>
            </a:p>
          </p:txBody>
        </p:sp>
        <p:sp>
          <p:nvSpPr>
            <p:cNvPr id="8" name="Textfeld 7"/>
            <p:cNvSpPr txBox="1"/>
            <p:nvPr/>
          </p:nvSpPr>
          <p:spPr>
            <a:xfrm>
              <a:off x="7296150" y="3356665"/>
              <a:ext cx="1443006" cy="246221"/>
            </a:xfrm>
            <a:prstGeom prst="rect">
              <a:avLst/>
            </a:prstGeom>
            <a:noFill/>
          </p:spPr>
          <p:txBody>
            <a:bodyPr wrap="square" rtlCol="0">
              <a:spAutoFit/>
            </a:bodyPr>
            <a:lstStyle/>
            <a:p>
              <a:pPr algn="ctr"/>
              <a:r>
                <a:rPr lang="de-DE" sz="1000" b="1" dirty="0" err="1" smtClean="0"/>
                <a:t>Restored</a:t>
              </a:r>
              <a:r>
                <a:rPr lang="de-DE" sz="1000" b="1" dirty="0" smtClean="0"/>
                <a:t> </a:t>
              </a:r>
              <a:r>
                <a:rPr lang="de-DE" sz="1000" b="1" dirty="0" err="1" smtClean="0"/>
                <a:t>reach</a:t>
              </a:r>
              <a:endParaRPr lang="de-DE" sz="1000" b="1" dirty="0"/>
            </a:p>
          </p:txBody>
        </p:sp>
        <p:pic>
          <p:nvPicPr>
            <p:cNvPr id="28" name="Picture 2" descr="http://www.asv-nienborg.de/images/stories/Naturlexikon/2.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4411434" y="4336270"/>
              <a:ext cx="590333" cy="29288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www.asv-nienborg.de/images/stories/Naturlexikon/2.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7735659" y="4341033"/>
              <a:ext cx="590333" cy="29288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2"/>
          <p:cNvSpPr txBox="1">
            <a:spLocks noChangeArrowheads="1"/>
          </p:cNvSpPr>
          <p:nvPr/>
        </p:nvSpPr>
        <p:spPr bwMode="auto">
          <a:xfrm>
            <a:off x="246064" y="1000125"/>
            <a:ext cx="8602662" cy="4139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lvl="1">
              <a:spcAft>
                <a:spcPct val="25000"/>
              </a:spcAft>
              <a:buFont typeface="Wingdings" pitchFamily="2" charset="2"/>
              <a:buChar char="§"/>
              <a:defRPr/>
            </a:pPr>
            <a:r>
              <a:rPr lang="en-US" sz="2000" b="1" dirty="0">
                <a:solidFill>
                  <a:srgbClr val="006699"/>
                </a:solidFill>
                <a:cs typeface="+mn-cs"/>
              </a:rPr>
              <a:t>Restoration measures for river network scale pressures </a:t>
            </a:r>
          </a:p>
          <a:p>
            <a:pPr marL="901700" lvl="2" indent="-177800">
              <a:spcBef>
                <a:spcPts val="0"/>
              </a:spcBef>
              <a:spcAft>
                <a:spcPts val="600"/>
              </a:spcAft>
              <a:buFontTx/>
              <a:buChar char="-"/>
              <a:defRPr/>
            </a:pPr>
            <a:r>
              <a:rPr lang="en-GB" sz="1800" dirty="0" smtClean="0">
                <a:solidFill>
                  <a:srgbClr val="006699"/>
                </a:solidFill>
                <a:cs typeface="+mn-cs"/>
                <a:sym typeface="Symbol" pitchFamily="18" charset="2"/>
              </a:rPr>
              <a:t>Riparian buffer strips</a:t>
            </a:r>
          </a:p>
          <a:p>
            <a:pPr marL="1587500" lvl="3" indent="-177800">
              <a:spcBef>
                <a:spcPts val="0"/>
              </a:spcBef>
              <a:spcAft>
                <a:spcPts val="600"/>
              </a:spcAft>
              <a:buFontTx/>
              <a:buChar char="-"/>
              <a:defRPr/>
            </a:pPr>
            <a:r>
              <a:rPr lang="en-GB" sz="1800" dirty="0" smtClean="0">
                <a:solidFill>
                  <a:srgbClr val="006699"/>
                </a:solidFill>
                <a:cs typeface="+mn-cs"/>
                <a:sym typeface="Symbol" pitchFamily="18" charset="2"/>
              </a:rPr>
              <a:t>Effects</a:t>
            </a:r>
          </a:p>
          <a:p>
            <a:pPr marL="2044700" lvl="4" indent="-177800">
              <a:spcBef>
                <a:spcPts val="0"/>
              </a:spcBef>
              <a:spcAft>
                <a:spcPts val="600"/>
              </a:spcAft>
              <a:buFontTx/>
              <a:buChar char="-"/>
              <a:defRPr/>
            </a:pPr>
            <a:r>
              <a:rPr lang="en-GB" sz="1800" dirty="0" smtClean="0">
                <a:solidFill>
                  <a:srgbClr val="006699"/>
                </a:solidFill>
                <a:cs typeface="+mn-cs"/>
                <a:sym typeface="Symbol" pitchFamily="18" charset="2"/>
              </a:rPr>
              <a:t>Nutrient / fine sediment retention</a:t>
            </a:r>
          </a:p>
          <a:p>
            <a:pPr marL="2044700" lvl="4" indent="-177800">
              <a:spcBef>
                <a:spcPts val="0"/>
              </a:spcBef>
              <a:spcAft>
                <a:spcPts val="600"/>
              </a:spcAft>
              <a:buFontTx/>
              <a:buChar char="-"/>
              <a:defRPr/>
            </a:pPr>
            <a:r>
              <a:rPr lang="en-GB" sz="1800" dirty="0" smtClean="0">
                <a:solidFill>
                  <a:srgbClr val="006699"/>
                </a:solidFill>
                <a:cs typeface="+mn-cs"/>
                <a:sym typeface="Symbol" pitchFamily="18" charset="2"/>
              </a:rPr>
              <a:t>Shading / temperature</a:t>
            </a:r>
          </a:p>
          <a:p>
            <a:pPr marL="2044700" lvl="4" indent="-177800">
              <a:spcBef>
                <a:spcPts val="0"/>
              </a:spcBef>
              <a:spcAft>
                <a:spcPts val="600"/>
              </a:spcAft>
              <a:buFontTx/>
              <a:buChar char="-"/>
              <a:defRPr/>
            </a:pPr>
            <a:r>
              <a:rPr lang="en-GB" sz="1800" dirty="0" smtClean="0">
                <a:solidFill>
                  <a:srgbClr val="006699"/>
                </a:solidFill>
                <a:cs typeface="+mn-cs"/>
                <a:sym typeface="Symbol" pitchFamily="18" charset="2"/>
              </a:rPr>
              <a:t>Organic matter input</a:t>
            </a:r>
            <a:br>
              <a:rPr lang="en-GB" sz="1800" dirty="0" smtClean="0">
                <a:solidFill>
                  <a:srgbClr val="006699"/>
                </a:solidFill>
                <a:cs typeface="+mn-cs"/>
                <a:sym typeface="Symbol" pitchFamily="18" charset="2"/>
              </a:rPr>
            </a:br>
            <a:r>
              <a:rPr lang="en-GB" sz="1800" dirty="0" smtClean="0">
                <a:solidFill>
                  <a:srgbClr val="006699"/>
                </a:solidFill>
                <a:cs typeface="+mn-cs"/>
                <a:sym typeface="Symbol" pitchFamily="18" charset="2"/>
              </a:rPr>
              <a:t>(leaves, large wood) </a:t>
            </a:r>
          </a:p>
          <a:p>
            <a:pPr marL="2044700" lvl="4" indent="-177800">
              <a:spcBef>
                <a:spcPts val="0"/>
              </a:spcBef>
              <a:spcAft>
                <a:spcPts val="600"/>
              </a:spcAft>
              <a:buFontTx/>
              <a:buChar char="-"/>
              <a:defRPr/>
            </a:pPr>
            <a:r>
              <a:rPr lang="en-GB" sz="1800" dirty="0" smtClean="0">
                <a:solidFill>
                  <a:srgbClr val="006699"/>
                </a:solidFill>
                <a:cs typeface="+mn-cs"/>
                <a:sym typeface="Symbol" pitchFamily="18" charset="2"/>
              </a:rPr>
              <a:t>Habitat for aquatic (e.g. cover)</a:t>
            </a:r>
            <a:br>
              <a:rPr lang="en-GB" sz="1800" dirty="0" smtClean="0">
                <a:solidFill>
                  <a:srgbClr val="006699"/>
                </a:solidFill>
                <a:cs typeface="+mn-cs"/>
                <a:sym typeface="Symbol" pitchFamily="18" charset="2"/>
              </a:rPr>
            </a:br>
            <a:r>
              <a:rPr lang="en-GB" sz="1800" dirty="0" smtClean="0">
                <a:solidFill>
                  <a:srgbClr val="006699"/>
                </a:solidFill>
                <a:cs typeface="+mn-cs"/>
                <a:sym typeface="Symbol" pitchFamily="18" charset="2"/>
              </a:rPr>
              <a:t>and terrestrial life stages</a:t>
            </a:r>
          </a:p>
          <a:p>
            <a:pPr marL="1587500" lvl="3" indent="-177800">
              <a:spcBef>
                <a:spcPts val="0"/>
              </a:spcBef>
              <a:spcAft>
                <a:spcPts val="600"/>
              </a:spcAft>
              <a:buFontTx/>
              <a:buChar char="-"/>
              <a:defRPr/>
            </a:pPr>
            <a:r>
              <a:rPr lang="en-GB" sz="1800" dirty="0" smtClean="0">
                <a:solidFill>
                  <a:srgbClr val="006699"/>
                </a:solidFill>
                <a:cs typeface="+mn-cs"/>
                <a:sym typeface="Symbol" pitchFamily="18" charset="2"/>
              </a:rPr>
              <a:t>Biota highly related to buffer land use</a:t>
            </a:r>
          </a:p>
          <a:p>
            <a:pPr marL="1587500" lvl="3" indent="-177800">
              <a:spcBef>
                <a:spcPts val="0"/>
              </a:spcBef>
              <a:spcAft>
                <a:spcPts val="600"/>
              </a:spcAft>
              <a:buFontTx/>
              <a:buChar char="-"/>
              <a:defRPr/>
            </a:pPr>
            <a:r>
              <a:rPr lang="en-GB" sz="1800" dirty="0" smtClean="0">
                <a:solidFill>
                  <a:srgbClr val="006699"/>
                </a:solidFill>
                <a:cs typeface="+mn-cs"/>
                <a:sym typeface="Symbol" pitchFamily="18" charset="2"/>
              </a:rPr>
              <a:t>Potentially key restoration measure</a:t>
            </a:r>
          </a:p>
          <a:p>
            <a:pPr marL="1587500" lvl="3" indent="-177800">
              <a:spcBef>
                <a:spcPts val="0"/>
              </a:spcBef>
              <a:spcAft>
                <a:spcPts val="600"/>
              </a:spcAft>
              <a:buFontTx/>
              <a:buChar char="-"/>
              <a:defRPr/>
            </a:pPr>
            <a:r>
              <a:rPr lang="en-GB" sz="1800" dirty="0" smtClean="0">
                <a:solidFill>
                  <a:srgbClr val="006699"/>
                </a:solidFill>
                <a:cs typeface="+mn-cs"/>
                <a:sym typeface="Symbol" pitchFamily="18" charset="2"/>
              </a:rPr>
              <a:t>Research need!</a:t>
            </a:r>
          </a:p>
        </p:txBody>
      </p:sp>
      <p:sp>
        <p:nvSpPr>
          <p:cNvPr id="22531" name="Text Box 52"/>
          <p:cNvSpPr txBox="1">
            <a:spLocks noChangeArrowheads="1"/>
          </p:cNvSpPr>
          <p:nvPr/>
        </p:nvSpPr>
        <p:spPr bwMode="auto">
          <a:xfrm>
            <a:off x="3786188" y="6445928"/>
            <a:ext cx="514508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marL="0" lvl="1" algn="r">
              <a:spcBef>
                <a:spcPct val="0"/>
              </a:spcBef>
              <a:spcAft>
                <a:spcPct val="25000"/>
              </a:spcAft>
              <a:buFontTx/>
              <a:buNone/>
            </a:pPr>
            <a:r>
              <a:rPr lang="de-DE" altLang="de-DE" sz="1200" dirty="0" err="1">
                <a:solidFill>
                  <a:srgbClr val="006699"/>
                </a:solidFill>
                <a:sym typeface="Symbol" pitchFamily="18" charset="2"/>
              </a:rPr>
              <a:t>Photo</a:t>
            </a:r>
            <a:r>
              <a:rPr lang="de-DE" altLang="de-DE" sz="1200" dirty="0">
                <a:solidFill>
                  <a:srgbClr val="006699"/>
                </a:solidFill>
                <a:sym typeface="Symbol" pitchFamily="18" charset="2"/>
              </a:rPr>
              <a:t>: </a:t>
            </a:r>
            <a:r>
              <a:rPr lang="de-DE" altLang="de-DE" sz="1200" dirty="0" smtClean="0">
                <a:solidFill>
                  <a:srgbClr val="006699"/>
                </a:solidFill>
                <a:sym typeface="Symbol" pitchFamily="18" charset="2"/>
              </a:rPr>
              <a:t>Ohio </a:t>
            </a:r>
            <a:r>
              <a:rPr lang="de-DE" altLang="de-DE" sz="1200" dirty="0">
                <a:solidFill>
                  <a:srgbClr val="006699"/>
                </a:solidFill>
                <a:sym typeface="Symbol" pitchFamily="18" charset="2"/>
              </a:rPr>
              <a:t>Department </a:t>
            </a:r>
            <a:r>
              <a:rPr lang="de-DE" altLang="de-DE" sz="1200" dirty="0" err="1">
                <a:solidFill>
                  <a:srgbClr val="006699"/>
                </a:solidFill>
                <a:sym typeface="Symbol" pitchFamily="18" charset="2"/>
              </a:rPr>
              <a:t>of</a:t>
            </a:r>
            <a:r>
              <a:rPr lang="de-DE" altLang="de-DE" sz="1200" dirty="0">
                <a:solidFill>
                  <a:srgbClr val="006699"/>
                </a:solidFill>
                <a:sym typeface="Symbol" pitchFamily="18" charset="2"/>
              </a:rPr>
              <a:t> Natural Resources</a:t>
            </a:r>
          </a:p>
        </p:txBody>
      </p:sp>
      <p:pic>
        <p:nvPicPr>
          <p:cNvPr id="22532" name="Picture 2" descr="http://www.ohiodnr.com/Portals/19/sep06/images/lkeriecrep.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62507" y="2394853"/>
            <a:ext cx="2970342"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Potential restoration measures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
        <p:nvSpPr>
          <p:cNvPr id="4" name="Rechteck 3"/>
          <p:cNvSpPr/>
          <p:nvPr/>
        </p:nvSpPr>
        <p:spPr>
          <a:xfrm>
            <a:off x="1204617" y="3935949"/>
            <a:ext cx="532518"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de-DE" sz="8000" b="1" cap="none" spc="50" dirty="0" smtClean="0">
                <a:ln w="11430">
                  <a:solidFill>
                    <a:srgbClr val="006699"/>
                  </a:solidFill>
                </a:ln>
                <a:solidFill>
                  <a:srgbClr val="006699"/>
                </a:solidFill>
                <a:effectLst>
                  <a:outerShdw blurRad="76200" dist="50800" dir="5400000" algn="tl" rotWithShape="0">
                    <a:srgbClr val="000000">
                      <a:alpha val="65000"/>
                    </a:srgbClr>
                  </a:outerShdw>
                </a:effectLst>
                <a:latin typeface="Arial Black" panose="020B0A04020102020204" pitchFamily="34" charset="0"/>
              </a:rPr>
              <a:t>!</a:t>
            </a:r>
            <a:endParaRPr lang="de-DE" sz="8000" b="1" cap="none" spc="50" dirty="0">
              <a:ln w="11430">
                <a:solidFill>
                  <a:srgbClr val="006699"/>
                </a:solidFill>
              </a:ln>
              <a:solidFill>
                <a:srgbClr val="006699"/>
              </a:solidFill>
              <a:effectLst>
                <a:outerShdw blurRad="76200" dist="50800" dir="5400000" algn="tl" rotWithShape="0">
                  <a:srgbClr val="000000">
                    <a:alpha val="65000"/>
                  </a:srgbClr>
                </a:outerShdw>
              </a:effectLst>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52"/>
          <p:cNvSpPr txBox="1">
            <a:spLocks noChangeArrowheads="1"/>
          </p:cNvSpPr>
          <p:nvPr/>
        </p:nvSpPr>
        <p:spPr bwMode="auto">
          <a:xfrm>
            <a:off x="246063" y="1000125"/>
            <a:ext cx="885983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US" altLang="de-DE" sz="2000" b="1" dirty="0">
                <a:solidFill>
                  <a:srgbClr val="006699"/>
                </a:solidFill>
              </a:rPr>
              <a:t>Restoration measures for </a:t>
            </a:r>
            <a:r>
              <a:rPr lang="en-US" altLang="de-DE" sz="2000" b="1" dirty="0" smtClean="0">
                <a:solidFill>
                  <a:srgbClr val="006699"/>
                </a:solidFill>
              </a:rPr>
              <a:t>river network </a:t>
            </a:r>
            <a:r>
              <a:rPr lang="en-US" altLang="de-DE" sz="2000" b="1" dirty="0">
                <a:solidFill>
                  <a:srgbClr val="006699"/>
                </a:solidFill>
              </a:rPr>
              <a:t>scale pressures </a:t>
            </a:r>
          </a:p>
          <a:p>
            <a:pPr lvl="2">
              <a:spcBef>
                <a:spcPct val="0"/>
              </a:spcBef>
              <a:spcAft>
                <a:spcPts val="600"/>
              </a:spcAft>
              <a:buFontTx/>
              <a:buChar char="-"/>
            </a:pPr>
            <a:r>
              <a:rPr lang="en-GB" altLang="de-DE" sz="1800" dirty="0" smtClean="0">
                <a:solidFill>
                  <a:srgbClr val="006699"/>
                </a:solidFill>
                <a:sym typeface="Symbol" pitchFamily="18" charset="2"/>
              </a:rPr>
              <a:t>River continuity for fish BUT ALSO…</a:t>
            </a:r>
            <a:endParaRPr lang="en-GB" altLang="de-DE" sz="1800" dirty="0">
              <a:solidFill>
                <a:srgbClr val="006699"/>
              </a:solidFill>
              <a:sym typeface="Symbol" pitchFamily="18" charset="2"/>
            </a:endParaRPr>
          </a:p>
          <a:p>
            <a:pPr lvl="3">
              <a:spcBef>
                <a:spcPct val="0"/>
              </a:spcBef>
              <a:spcAft>
                <a:spcPts val="600"/>
              </a:spcAft>
              <a:buFontTx/>
              <a:buChar char="-"/>
            </a:pPr>
            <a:r>
              <a:rPr lang="en-GB" altLang="de-DE" sz="1800" dirty="0" smtClean="0">
                <a:solidFill>
                  <a:srgbClr val="006699"/>
                </a:solidFill>
                <a:sym typeface="Symbol" pitchFamily="18" charset="2"/>
              </a:rPr>
              <a:t>…for sediment transport!</a:t>
            </a:r>
          </a:p>
          <a:p>
            <a:pPr lvl="3">
              <a:spcBef>
                <a:spcPct val="0"/>
              </a:spcBef>
              <a:spcAft>
                <a:spcPts val="600"/>
              </a:spcAft>
              <a:buFontTx/>
              <a:buChar char="-"/>
            </a:pPr>
            <a:r>
              <a:rPr lang="en-GB" altLang="de-DE" sz="1800" dirty="0" smtClean="0">
                <a:solidFill>
                  <a:srgbClr val="006699"/>
                </a:solidFill>
                <a:sym typeface="Symbol" pitchFamily="18" charset="2"/>
              </a:rPr>
              <a:t>Sediment input to mitigate sediment deficit </a:t>
            </a:r>
            <a:r>
              <a:rPr lang="en-GB" altLang="de-DE" sz="1800" dirty="0">
                <a:solidFill>
                  <a:srgbClr val="006699"/>
                </a:solidFill>
                <a:sym typeface="Symbol" pitchFamily="18" charset="2"/>
              </a:rPr>
              <a:t>– active </a:t>
            </a:r>
            <a:r>
              <a:rPr lang="en-GB" altLang="de-DE" sz="1800" dirty="0" smtClean="0">
                <a:solidFill>
                  <a:srgbClr val="006699"/>
                </a:solidFill>
                <a:sym typeface="Symbol" pitchFamily="18" charset="2"/>
              </a:rPr>
              <a:t>restoration</a:t>
            </a:r>
          </a:p>
          <a:p>
            <a:pPr lvl="3">
              <a:spcBef>
                <a:spcPct val="0"/>
              </a:spcBef>
              <a:spcAft>
                <a:spcPts val="600"/>
              </a:spcAft>
              <a:buFontTx/>
              <a:buChar char="-"/>
            </a:pPr>
            <a:r>
              <a:rPr lang="en-GB" altLang="de-DE" sz="1800" dirty="0" smtClean="0">
                <a:solidFill>
                  <a:srgbClr val="006699"/>
                </a:solidFill>
                <a:sym typeface="Symbol" pitchFamily="18" charset="2"/>
              </a:rPr>
              <a:t>Dam removal</a:t>
            </a:r>
            <a:endParaRPr lang="en-GB" altLang="de-DE" sz="1800" dirty="0">
              <a:solidFill>
                <a:srgbClr val="006699"/>
              </a:solidFill>
              <a:sym typeface="Symbol" pitchFamily="18" charset="2"/>
            </a:endParaRPr>
          </a:p>
        </p:txBody>
      </p:sp>
      <p:pic>
        <p:nvPicPr>
          <p:cNvPr id="3993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38163" y="3397020"/>
            <a:ext cx="3990767" cy="2992437"/>
          </a:xfrm>
          <a:prstGeom prst="rect">
            <a:avLst/>
          </a:prstGeom>
          <a:noFill/>
          <a:ln w="9525">
            <a:solidFill>
              <a:srgbClr val="DDF2FB"/>
            </a:solidFill>
            <a:miter lim="800000"/>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40" name="Text Box 6"/>
          <p:cNvSpPr txBox="1">
            <a:spLocks noChangeArrowheads="1"/>
          </p:cNvSpPr>
          <p:nvPr/>
        </p:nvSpPr>
        <p:spPr bwMode="auto">
          <a:xfrm>
            <a:off x="509588" y="6406920"/>
            <a:ext cx="1406118" cy="27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r>
              <a:rPr lang="de-DE" altLang="de-DE" sz="1200" dirty="0" err="1">
                <a:solidFill>
                  <a:srgbClr val="006699"/>
                </a:solidFill>
              </a:rPr>
              <a:t>Photo</a:t>
            </a:r>
            <a:r>
              <a:rPr lang="de-DE" altLang="de-DE" sz="1200" dirty="0">
                <a:solidFill>
                  <a:srgbClr val="006699"/>
                </a:solidFill>
              </a:rPr>
              <a:t>: M. </a:t>
            </a:r>
            <a:r>
              <a:rPr lang="de-DE" altLang="de-DE" sz="1200" dirty="0" err="1">
                <a:solidFill>
                  <a:srgbClr val="006699"/>
                </a:solidFill>
              </a:rPr>
              <a:t>Kondolf</a:t>
            </a:r>
            <a:endParaRPr lang="de-DE" altLang="de-DE" sz="1200" dirty="0">
              <a:solidFill>
                <a:srgbClr val="006699"/>
              </a:solidFill>
            </a:endParaRPr>
          </a:p>
        </p:txBody>
      </p:sp>
      <p:sp>
        <p:nvSpPr>
          <p:cNvPr id="7"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Potential restoration measures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
        <p:nvSpPr>
          <p:cNvPr id="19" name="Text Box 52"/>
          <p:cNvSpPr txBox="1">
            <a:spLocks noChangeArrowheads="1"/>
          </p:cNvSpPr>
          <p:nvPr/>
        </p:nvSpPr>
        <p:spPr bwMode="auto">
          <a:xfrm>
            <a:off x="3798888" y="6425970"/>
            <a:ext cx="514508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marL="0" lvl="1" algn="r">
              <a:spcBef>
                <a:spcPct val="0"/>
              </a:spcBef>
              <a:spcAft>
                <a:spcPct val="25000"/>
              </a:spcAft>
              <a:buFontTx/>
              <a:buNone/>
            </a:pPr>
            <a:r>
              <a:rPr lang="de-DE" altLang="de-DE" sz="1200" dirty="0" err="1">
                <a:solidFill>
                  <a:srgbClr val="006699"/>
                </a:solidFill>
                <a:sym typeface="Symbol" pitchFamily="18" charset="2"/>
              </a:rPr>
              <a:t>Photo</a:t>
            </a:r>
            <a:r>
              <a:rPr lang="de-DE" altLang="de-DE" sz="1200" dirty="0">
                <a:solidFill>
                  <a:srgbClr val="006699"/>
                </a:solidFill>
                <a:sym typeface="Symbol" pitchFamily="18" charset="2"/>
              </a:rPr>
              <a:t>: France NN</a:t>
            </a:r>
          </a:p>
        </p:txBody>
      </p:sp>
      <p:pic>
        <p:nvPicPr>
          <p:cNvPr id="20"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3259" y="3415405"/>
            <a:ext cx="4161794" cy="2969290"/>
          </a:xfrm>
          <a:prstGeom prst="rect">
            <a:avLst/>
          </a:prstGeom>
          <a:noFill/>
          <a:ln w="9525">
            <a:solidFill>
              <a:srgbClr val="DDF2FB"/>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462707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7" name="Rectangle 4"/>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8" name="Rectangle 5"/>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9" name="Rectangle 6"/>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50" name="Text Box 52"/>
          <p:cNvSpPr txBox="1">
            <a:spLocks noChangeArrowheads="1"/>
          </p:cNvSpPr>
          <p:nvPr/>
        </p:nvSpPr>
        <p:spPr bwMode="auto">
          <a:xfrm>
            <a:off x="246063" y="1000125"/>
            <a:ext cx="8897937" cy="5616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rPr>
              <a:t>Planning cycle – steps prior to selection of measures</a:t>
            </a:r>
            <a:endParaRPr lang="en-GB" altLang="de-DE" sz="2000" b="1" dirty="0">
              <a:solidFill>
                <a:srgbClr val="006699"/>
              </a:solidFill>
            </a:endParaRPr>
          </a:p>
          <a:p>
            <a:pPr lvl="2">
              <a:spcBef>
                <a:spcPts val="1200"/>
              </a:spcBef>
              <a:spcAft>
                <a:spcPts val="600"/>
              </a:spcAft>
              <a:buFontTx/>
              <a:buChar char="-"/>
            </a:pPr>
            <a:r>
              <a:rPr lang="en-GB" altLang="de-DE" sz="1800" dirty="0" smtClean="0">
                <a:solidFill>
                  <a:srgbClr val="006699"/>
                </a:solidFill>
                <a:sym typeface="Symbol" pitchFamily="18" charset="2"/>
              </a:rPr>
              <a:t>How does my river work?</a:t>
            </a:r>
          </a:p>
          <a:p>
            <a:pPr marL="1162050" lvl="3" indent="-171450">
              <a:spcBef>
                <a:spcPct val="0"/>
              </a:spcBef>
              <a:spcAft>
                <a:spcPts val="600"/>
              </a:spcAft>
              <a:buFontTx/>
              <a:buChar char="-"/>
            </a:pPr>
            <a:r>
              <a:rPr lang="en-GB" altLang="de-DE" sz="1800" dirty="0">
                <a:solidFill>
                  <a:srgbClr val="006699"/>
                </a:solidFill>
                <a:sym typeface="Symbol" pitchFamily="18" charset="2"/>
              </a:rPr>
              <a:t>Natural river type</a:t>
            </a:r>
          </a:p>
          <a:p>
            <a:pPr marL="1162050" lvl="3" indent="-171450">
              <a:spcBef>
                <a:spcPct val="0"/>
              </a:spcBef>
              <a:spcAft>
                <a:spcPts val="600"/>
              </a:spcAft>
              <a:buFontTx/>
              <a:buChar char="-"/>
            </a:pPr>
            <a:r>
              <a:rPr lang="en-GB" altLang="de-DE" sz="1800" dirty="0">
                <a:solidFill>
                  <a:srgbClr val="006699"/>
                </a:solidFill>
                <a:sym typeface="Symbol" pitchFamily="18" charset="2"/>
              </a:rPr>
              <a:t>Reference conditions</a:t>
            </a:r>
          </a:p>
          <a:p>
            <a:pPr lvl="2">
              <a:spcBef>
                <a:spcPts val="1200"/>
              </a:spcBef>
              <a:spcAft>
                <a:spcPts val="1200"/>
              </a:spcAft>
              <a:buFontTx/>
              <a:buChar char="-"/>
            </a:pPr>
            <a:r>
              <a:rPr lang="en-GB" altLang="de-DE" sz="1800" dirty="0" smtClean="0">
                <a:solidFill>
                  <a:srgbClr val="006699"/>
                </a:solidFill>
                <a:sym typeface="Symbol" pitchFamily="18" charset="2"/>
              </a:rPr>
              <a:t>What’s wrong?</a:t>
            </a:r>
          </a:p>
          <a:p>
            <a:pPr marL="1162050" lvl="3" indent="-171450">
              <a:spcBef>
                <a:spcPct val="0"/>
              </a:spcBef>
              <a:spcAft>
                <a:spcPts val="600"/>
              </a:spcAft>
              <a:buFontTx/>
              <a:buChar char="-"/>
            </a:pPr>
            <a:r>
              <a:rPr lang="en-GB" altLang="de-DE" sz="1800" dirty="0" smtClean="0">
                <a:solidFill>
                  <a:srgbClr val="006699"/>
                </a:solidFill>
                <a:sym typeface="Symbol" pitchFamily="18" charset="2"/>
              </a:rPr>
              <a:t>What’s missing?</a:t>
            </a:r>
          </a:p>
          <a:p>
            <a:pPr marL="1619250" lvl="5" indent="-171450">
              <a:spcBef>
                <a:spcPct val="0"/>
              </a:spcBef>
              <a:spcAft>
                <a:spcPts val="600"/>
              </a:spcAft>
              <a:buFontTx/>
              <a:buChar char="-"/>
            </a:pPr>
            <a:r>
              <a:rPr lang="en-GB" altLang="de-DE" sz="1800" dirty="0" smtClean="0">
                <a:solidFill>
                  <a:srgbClr val="006699"/>
                </a:solidFill>
                <a:sym typeface="Symbol" pitchFamily="18" charset="2"/>
              </a:rPr>
              <a:t>Hymo assessment</a:t>
            </a:r>
            <a:endParaRPr lang="en-GB" altLang="de-DE" sz="1800" dirty="0">
              <a:solidFill>
                <a:srgbClr val="006699"/>
              </a:solidFill>
              <a:sym typeface="Symbol" pitchFamily="18" charset="2"/>
            </a:endParaRPr>
          </a:p>
          <a:p>
            <a:pPr marL="1619250" lvl="5" indent="-171450">
              <a:spcBef>
                <a:spcPct val="0"/>
              </a:spcBef>
              <a:spcAft>
                <a:spcPts val="600"/>
              </a:spcAft>
              <a:buFontTx/>
              <a:buChar char="-"/>
            </a:pPr>
            <a:r>
              <a:rPr lang="en-GB" altLang="de-DE" sz="1800" dirty="0" smtClean="0">
                <a:solidFill>
                  <a:srgbClr val="006699"/>
                </a:solidFill>
                <a:sym typeface="Symbol" pitchFamily="18" charset="2"/>
              </a:rPr>
              <a:t>Bio assessment</a:t>
            </a:r>
          </a:p>
          <a:p>
            <a:pPr marL="1162050" lvl="3" indent="-171450">
              <a:spcBef>
                <a:spcPts val="600"/>
              </a:spcBef>
              <a:spcAft>
                <a:spcPts val="600"/>
              </a:spcAft>
              <a:buFontTx/>
              <a:buChar char="-"/>
            </a:pPr>
            <a:r>
              <a:rPr lang="en-GB" altLang="de-DE" sz="1800" dirty="0" smtClean="0">
                <a:solidFill>
                  <a:srgbClr val="006699"/>
                </a:solidFill>
                <a:sym typeface="Symbol" pitchFamily="18" charset="2"/>
              </a:rPr>
              <a:t>What’s the reason? Why?</a:t>
            </a:r>
          </a:p>
          <a:p>
            <a:pPr marL="1619250" lvl="5" indent="-171450">
              <a:spcBef>
                <a:spcPct val="0"/>
              </a:spcBef>
              <a:spcAft>
                <a:spcPts val="600"/>
              </a:spcAft>
              <a:buFontTx/>
              <a:buChar char="-"/>
            </a:pPr>
            <a:r>
              <a:rPr lang="en-GB" altLang="de-DE" sz="1800" dirty="0" smtClean="0">
                <a:solidFill>
                  <a:srgbClr val="006699"/>
                </a:solidFill>
                <a:sym typeface="Symbol" pitchFamily="18" charset="2"/>
              </a:rPr>
              <a:t>Identify limiting pressures</a:t>
            </a:r>
            <a:endParaRPr lang="en-GB" altLang="de-DE" sz="1800" dirty="0">
              <a:solidFill>
                <a:srgbClr val="006699"/>
              </a:solidFill>
              <a:sym typeface="Symbol" pitchFamily="18" charset="2"/>
            </a:endParaRPr>
          </a:p>
          <a:p>
            <a:pPr marL="1619250" lvl="5" indent="-171450">
              <a:spcBef>
                <a:spcPct val="0"/>
              </a:spcBef>
              <a:spcAft>
                <a:spcPts val="600"/>
              </a:spcAft>
              <a:buFontTx/>
              <a:buChar char="-"/>
            </a:pPr>
            <a:r>
              <a:rPr lang="en-GB" altLang="de-DE" sz="1800" dirty="0" smtClean="0">
                <a:solidFill>
                  <a:srgbClr val="006699"/>
                </a:solidFill>
                <a:sym typeface="Symbol" pitchFamily="18" charset="2"/>
              </a:rPr>
              <a:t>Difficult due to multiple-pressures</a:t>
            </a:r>
          </a:p>
          <a:p>
            <a:pPr lvl="2">
              <a:spcBef>
                <a:spcPts val="1200"/>
              </a:spcBef>
              <a:spcAft>
                <a:spcPts val="600"/>
              </a:spcAft>
              <a:buFontTx/>
              <a:buChar char="-"/>
            </a:pPr>
            <a:r>
              <a:rPr lang="en-GB" altLang="de-DE" sz="1800" dirty="0">
                <a:solidFill>
                  <a:srgbClr val="FF0000"/>
                </a:solidFill>
                <a:sym typeface="Symbol" pitchFamily="18" charset="2"/>
              </a:rPr>
              <a:t>How can we </a:t>
            </a:r>
            <a:r>
              <a:rPr lang="en-GB" altLang="de-DE" sz="1800" dirty="0" smtClean="0">
                <a:solidFill>
                  <a:srgbClr val="FF0000"/>
                </a:solidFill>
                <a:sym typeface="Symbol" pitchFamily="18" charset="2"/>
              </a:rPr>
              <a:t>improve? – select measures</a:t>
            </a:r>
            <a:endParaRPr lang="en-GB" altLang="de-DE" sz="1800" dirty="0">
              <a:solidFill>
                <a:srgbClr val="FF0000"/>
              </a:solidFill>
              <a:sym typeface="Symbol" pitchFamily="18" charset="2"/>
            </a:endParaRPr>
          </a:p>
          <a:p>
            <a:pPr marL="1587500" lvl="3" indent="-177800">
              <a:spcBef>
                <a:spcPct val="0"/>
              </a:spcBef>
              <a:spcAft>
                <a:spcPts val="600"/>
              </a:spcAft>
              <a:buFontTx/>
              <a:buChar char="-"/>
            </a:pPr>
            <a:endParaRPr lang="en-GB" altLang="de-DE" sz="1800" dirty="0">
              <a:sym typeface="Symbol" pitchFamily="18" charset="2"/>
            </a:endParaRPr>
          </a:p>
          <a:p>
            <a:pPr marL="1587500" lvl="3" indent="-177800">
              <a:spcBef>
                <a:spcPct val="0"/>
              </a:spcBef>
              <a:spcAft>
                <a:spcPts val="600"/>
              </a:spcAft>
              <a:buFontTx/>
              <a:buChar char="-"/>
            </a:pPr>
            <a:endParaRPr lang="en-GB" altLang="de-DE" sz="1800" dirty="0">
              <a:sym typeface="Symbol" pitchFamily="18" charset="2"/>
            </a:endParaRPr>
          </a:p>
        </p:txBody>
      </p:sp>
      <p:sp>
        <p:nvSpPr>
          <p:cNvPr id="2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Setting the scene </a:t>
            </a:r>
            <a:r>
              <a:rPr lang="en-GB" sz="1800" dirty="0" smtClean="0">
                <a:solidFill>
                  <a:srgbClr val="333399"/>
                </a:solidFill>
                <a:sym typeface="Symbol" pitchFamily="18" charset="2"/>
              </a:rPr>
              <a:t>	</a:t>
            </a:r>
            <a:endParaRPr lang="en-GB" sz="1800" dirty="0">
              <a:solidFill>
                <a:srgbClr val="333399"/>
              </a:solidFill>
              <a:sym typeface="Symbol" pitchFamily="18" charset="2"/>
            </a:endParaRPr>
          </a:p>
        </p:txBody>
      </p:sp>
      <p:pic>
        <p:nvPicPr>
          <p:cNvPr id="24"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20303" y="2154327"/>
            <a:ext cx="4693304" cy="3455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71090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52"/>
          <p:cNvSpPr txBox="1">
            <a:spLocks noChangeArrowheads="1"/>
          </p:cNvSpPr>
          <p:nvPr/>
        </p:nvSpPr>
        <p:spPr bwMode="auto">
          <a:xfrm>
            <a:off x="246063" y="1000125"/>
            <a:ext cx="8602662"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US" altLang="de-DE" sz="2000" b="1" dirty="0">
                <a:solidFill>
                  <a:srgbClr val="006699"/>
                </a:solidFill>
              </a:rPr>
              <a:t>Restoration measures for reach scale pressures </a:t>
            </a:r>
          </a:p>
          <a:p>
            <a:pPr lvl="2">
              <a:spcBef>
                <a:spcPct val="0"/>
              </a:spcBef>
              <a:spcAft>
                <a:spcPts val="600"/>
              </a:spcAft>
              <a:buFontTx/>
              <a:buChar char="-"/>
            </a:pPr>
            <a:r>
              <a:rPr lang="en-GB" altLang="de-DE" sz="1800" dirty="0">
                <a:solidFill>
                  <a:srgbClr val="006699"/>
                </a:solidFill>
                <a:sym typeface="Symbol" pitchFamily="18" charset="2"/>
              </a:rPr>
              <a:t>Widely used / most </a:t>
            </a:r>
            <a:r>
              <a:rPr lang="en-GB" altLang="de-DE" sz="1800" dirty="0" smtClean="0">
                <a:solidFill>
                  <a:srgbClr val="006699"/>
                </a:solidFill>
                <a:sym typeface="Symbol" pitchFamily="18" charset="2"/>
              </a:rPr>
              <a:t>common</a:t>
            </a:r>
          </a:p>
          <a:p>
            <a:pPr lvl="2">
              <a:spcBef>
                <a:spcPct val="0"/>
              </a:spcBef>
              <a:spcAft>
                <a:spcPts val="600"/>
              </a:spcAft>
              <a:buFontTx/>
              <a:buChar char="-"/>
            </a:pPr>
            <a:r>
              <a:rPr lang="en-GB" altLang="de-DE" sz="1800" dirty="0" smtClean="0">
                <a:solidFill>
                  <a:srgbClr val="006699"/>
                </a:solidFill>
                <a:sym typeface="Symbol" pitchFamily="18" charset="2"/>
              </a:rPr>
              <a:t>Increasing lateral extent / restrictions</a:t>
            </a:r>
            <a:endParaRPr lang="en-GB" altLang="de-DE" sz="1800" dirty="0">
              <a:solidFill>
                <a:srgbClr val="006699"/>
              </a:solidFill>
              <a:sym typeface="Symbol" pitchFamily="18" charset="2"/>
            </a:endParaRPr>
          </a:p>
          <a:p>
            <a:pPr lvl="3">
              <a:spcBef>
                <a:spcPct val="0"/>
              </a:spcBef>
              <a:spcAft>
                <a:spcPts val="600"/>
              </a:spcAft>
              <a:buFontTx/>
              <a:buChar char="-"/>
            </a:pPr>
            <a:r>
              <a:rPr lang="en-GB" altLang="de-DE" sz="1800" dirty="0" smtClean="0">
                <a:solidFill>
                  <a:srgbClr val="006699"/>
                </a:solidFill>
                <a:sym typeface="Symbol" pitchFamily="18" charset="2"/>
              </a:rPr>
              <a:t>Instream</a:t>
            </a:r>
          </a:p>
          <a:p>
            <a:pPr lvl="3">
              <a:spcBef>
                <a:spcPct val="0"/>
              </a:spcBef>
              <a:spcAft>
                <a:spcPts val="600"/>
              </a:spcAft>
              <a:buFontTx/>
              <a:buChar char="-"/>
            </a:pPr>
            <a:r>
              <a:rPr lang="en-GB" altLang="de-DE" sz="1800" dirty="0" smtClean="0">
                <a:solidFill>
                  <a:srgbClr val="006699"/>
                </a:solidFill>
                <a:sym typeface="Symbol" pitchFamily="18" charset="2"/>
              </a:rPr>
              <a:t>Riparian</a:t>
            </a:r>
          </a:p>
          <a:p>
            <a:pPr lvl="3">
              <a:spcBef>
                <a:spcPct val="0"/>
              </a:spcBef>
              <a:spcAft>
                <a:spcPts val="600"/>
              </a:spcAft>
              <a:buFontTx/>
              <a:buChar char="-"/>
            </a:pPr>
            <a:r>
              <a:rPr lang="en-GB" altLang="de-DE" sz="1800" dirty="0" smtClean="0">
                <a:solidFill>
                  <a:srgbClr val="006699"/>
                </a:solidFill>
                <a:sym typeface="Symbol" pitchFamily="18" charset="2"/>
              </a:rPr>
              <a:t>Planform</a:t>
            </a:r>
          </a:p>
          <a:p>
            <a:pPr lvl="3">
              <a:spcBef>
                <a:spcPct val="0"/>
              </a:spcBef>
              <a:spcAft>
                <a:spcPts val="600"/>
              </a:spcAft>
              <a:buFontTx/>
              <a:buChar char="-"/>
            </a:pPr>
            <a:r>
              <a:rPr lang="en-GB" altLang="de-DE" sz="1800" dirty="0" smtClean="0">
                <a:solidFill>
                  <a:srgbClr val="006699"/>
                </a:solidFill>
                <a:sym typeface="Symbol" pitchFamily="18" charset="2"/>
              </a:rPr>
              <a:t>Floodplain</a:t>
            </a:r>
          </a:p>
        </p:txBody>
      </p:sp>
      <p:pic>
        <p:nvPicPr>
          <p:cNvPr id="4" name="Grafik 3"/>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186916" y="3160044"/>
            <a:ext cx="4731203" cy="3443242"/>
          </a:xfrm>
          <a:prstGeom prst="rect">
            <a:avLst/>
          </a:prstGeom>
        </p:spPr>
      </p:pic>
      <p:sp>
        <p:nvSpPr>
          <p:cNvPr id="6"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Potential restoration measures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
        <p:nvSpPr>
          <p:cNvPr id="17" name="Ellipse 16"/>
          <p:cNvSpPr/>
          <p:nvPr/>
        </p:nvSpPr>
        <p:spPr>
          <a:xfrm>
            <a:off x="5873083" y="4841751"/>
            <a:ext cx="1004887" cy="77152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Rechtwinkliges Dreieck 1"/>
          <p:cNvSpPr/>
          <p:nvPr/>
        </p:nvSpPr>
        <p:spPr>
          <a:xfrm>
            <a:off x="3124200" y="2160409"/>
            <a:ext cx="381000" cy="1261884"/>
          </a:xfrm>
          <a:prstGeom prst="rtTriangle">
            <a:avLst/>
          </a:prstGeom>
          <a:solidFill>
            <a:srgbClr val="006699"/>
          </a:solidFill>
          <a:ln>
            <a:solidFill>
              <a:srgbClr val="00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52"/>
          <p:cNvSpPr txBox="1">
            <a:spLocks noChangeArrowheads="1"/>
          </p:cNvSpPr>
          <p:nvPr/>
        </p:nvSpPr>
        <p:spPr bwMode="auto">
          <a:xfrm>
            <a:off x="246063" y="1000125"/>
            <a:ext cx="8859837" cy="3585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US" altLang="de-DE" sz="2000" b="1" dirty="0">
                <a:solidFill>
                  <a:srgbClr val="006699"/>
                </a:solidFill>
              </a:rPr>
              <a:t>Restoration measures for reach scale pressures </a:t>
            </a:r>
          </a:p>
          <a:p>
            <a:pPr lvl="2">
              <a:spcBef>
                <a:spcPct val="0"/>
              </a:spcBef>
              <a:spcAft>
                <a:spcPts val="600"/>
              </a:spcAft>
              <a:buFontTx/>
              <a:buChar char="-"/>
            </a:pPr>
            <a:r>
              <a:rPr lang="en-GB" altLang="de-DE" sz="1800" dirty="0" smtClean="0">
                <a:solidFill>
                  <a:srgbClr val="006699"/>
                </a:solidFill>
                <a:sym typeface="Symbol" pitchFamily="18" charset="2"/>
              </a:rPr>
              <a:t>Instream (mainly to increase habitat diversity)</a:t>
            </a:r>
            <a:endParaRPr lang="en-GB" altLang="de-DE" sz="1800" dirty="0">
              <a:solidFill>
                <a:srgbClr val="006699"/>
              </a:solidFill>
              <a:sym typeface="Symbol" pitchFamily="18" charset="2"/>
            </a:endParaRPr>
          </a:p>
          <a:p>
            <a:pPr lvl="3">
              <a:spcBef>
                <a:spcPct val="0"/>
              </a:spcBef>
              <a:spcAft>
                <a:spcPts val="600"/>
              </a:spcAft>
              <a:buFontTx/>
              <a:buChar char="-"/>
            </a:pPr>
            <a:r>
              <a:rPr lang="en-GB" altLang="de-DE" sz="1800" dirty="0">
                <a:solidFill>
                  <a:srgbClr val="006699"/>
                </a:solidFill>
                <a:sym typeface="Symbol" pitchFamily="18" charset="2"/>
              </a:rPr>
              <a:t>Large wood and boulder placement</a:t>
            </a:r>
          </a:p>
          <a:p>
            <a:pPr lvl="3">
              <a:spcBef>
                <a:spcPct val="0"/>
              </a:spcBef>
              <a:spcAft>
                <a:spcPts val="600"/>
              </a:spcAft>
              <a:buFontTx/>
              <a:buChar char="-"/>
            </a:pPr>
            <a:r>
              <a:rPr lang="en-GB" altLang="de-DE" sz="1800" dirty="0">
                <a:solidFill>
                  <a:srgbClr val="006699"/>
                </a:solidFill>
                <a:sym typeface="Symbol" pitchFamily="18" charset="2"/>
              </a:rPr>
              <a:t>Sediment input</a:t>
            </a:r>
          </a:p>
          <a:p>
            <a:pPr lvl="3">
              <a:spcBef>
                <a:spcPct val="0"/>
              </a:spcBef>
              <a:spcAft>
                <a:spcPts val="600"/>
              </a:spcAft>
              <a:buFontTx/>
              <a:buChar char="-"/>
            </a:pPr>
            <a:r>
              <a:rPr lang="en-GB" altLang="de-DE" sz="1800" dirty="0">
                <a:solidFill>
                  <a:srgbClr val="006699"/>
                </a:solidFill>
                <a:sym typeface="Symbol" pitchFamily="18" charset="2"/>
              </a:rPr>
              <a:t>Create artificial bar or riffle (e.g. glides)</a:t>
            </a:r>
          </a:p>
          <a:p>
            <a:pPr lvl="3">
              <a:spcBef>
                <a:spcPct val="0"/>
              </a:spcBef>
              <a:spcAft>
                <a:spcPts val="600"/>
              </a:spcAft>
              <a:buFontTx/>
              <a:buChar char="-"/>
            </a:pPr>
            <a:r>
              <a:rPr lang="en-GB" altLang="de-DE" sz="1800" dirty="0">
                <a:solidFill>
                  <a:srgbClr val="006699"/>
                </a:solidFill>
                <a:sym typeface="Symbol" pitchFamily="18" charset="2"/>
              </a:rPr>
              <a:t>Manage aquatic vegetation</a:t>
            </a:r>
          </a:p>
          <a:p>
            <a:pPr lvl="3">
              <a:spcBef>
                <a:spcPct val="0"/>
              </a:spcBef>
              <a:spcAft>
                <a:spcPts val="600"/>
              </a:spcAft>
              <a:buFontTx/>
              <a:buChar char="-"/>
            </a:pPr>
            <a:r>
              <a:rPr lang="en-GB" altLang="de-DE" sz="1800" dirty="0">
                <a:solidFill>
                  <a:srgbClr val="006699"/>
                </a:solidFill>
                <a:sym typeface="Symbol" pitchFamily="18" charset="2"/>
              </a:rPr>
              <a:t>Creating habitats like cover or shallow wave-protected areas</a:t>
            </a:r>
          </a:p>
          <a:p>
            <a:pPr lvl="3">
              <a:spcBef>
                <a:spcPct val="0"/>
              </a:spcBef>
              <a:spcAft>
                <a:spcPts val="600"/>
              </a:spcAft>
              <a:buFontTx/>
              <a:buChar char="-"/>
            </a:pPr>
            <a:r>
              <a:rPr lang="en-GB" altLang="de-DE" sz="1800" dirty="0">
                <a:solidFill>
                  <a:srgbClr val="006699"/>
                </a:solidFill>
                <a:sym typeface="Symbol" pitchFamily="18" charset="2"/>
              </a:rPr>
              <a:t>Remove bed and bank fixation</a:t>
            </a:r>
          </a:p>
          <a:p>
            <a:pPr lvl="3">
              <a:spcBef>
                <a:spcPct val="0"/>
              </a:spcBef>
              <a:spcAft>
                <a:spcPts val="600"/>
              </a:spcAft>
              <a:buFontTx/>
              <a:buChar char="-"/>
            </a:pPr>
            <a:r>
              <a:rPr lang="en-GB" altLang="de-DE" sz="1800" dirty="0">
                <a:solidFill>
                  <a:srgbClr val="006699"/>
                </a:solidFill>
                <a:sym typeface="Symbol" pitchFamily="18" charset="2"/>
              </a:rPr>
              <a:t>…	</a:t>
            </a:r>
            <a:endParaRPr lang="en-GB" altLang="de-DE" sz="1800" dirty="0" smtClean="0">
              <a:solidFill>
                <a:srgbClr val="006699"/>
              </a:solidFill>
              <a:sym typeface="Symbol" pitchFamily="18" charset="2"/>
            </a:endParaRPr>
          </a:p>
          <a:p>
            <a:pPr lvl="3">
              <a:spcBef>
                <a:spcPct val="0"/>
              </a:spcBef>
              <a:spcAft>
                <a:spcPts val="600"/>
              </a:spcAft>
              <a:buFontTx/>
              <a:buChar char="-"/>
            </a:pPr>
            <a:endParaRPr lang="en-GB" altLang="de-DE" sz="1800" dirty="0">
              <a:solidFill>
                <a:srgbClr val="006699"/>
              </a:solidFill>
              <a:sym typeface="Symbol" pitchFamily="18" charset="2"/>
            </a:endParaRPr>
          </a:p>
        </p:txBody>
      </p:sp>
      <p:sp>
        <p:nvSpPr>
          <p:cNvPr id="6"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Potential restoration measures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pic>
        <p:nvPicPr>
          <p:cNvPr id="17" name="Picture 6" descr="IM00518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30200" y="4245321"/>
            <a:ext cx="1862138" cy="2271367"/>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2700000" algn="ctr" rotWithShape="0">
                    <a:srgbClr val="808080"/>
                  </a:outerShdw>
                </a:effectLst>
              </a14:hiddenEffects>
            </a:ext>
          </a:extLst>
        </p:spPr>
      </p:pic>
      <p:pic>
        <p:nvPicPr>
          <p:cNvPr id="20" name="Picture 12" descr="087_Spree_Gabionen"/>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31259" y="4245322"/>
            <a:ext cx="3054772" cy="2307084"/>
          </a:xfrm>
          <a:prstGeom prst="rect">
            <a:avLst/>
          </a:prstGeom>
          <a:noFill/>
          <a:ln w="9525">
            <a:solidFill>
              <a:srgbClr val="DDF2FB"/>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https://socialmediacafeliverpool.files.wordpress.com/2012/03/image-removed-due-to-copyright-infringemen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499" t="22476" r="14286" b="31138"/>
          <a:stretch/>
        </p:blipFill>
        <p:spPr bwMode="auto">
          <a:xfrm>
            <a:off x="3178175" y="4472862"/>
            <a:ext cx="1898650" cy="17508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2"/>
          <p:cNvSpPr txBox="1">
            <a:spLocks noChangeArrowheads="1"/>
          </p:cNvSpPr>
          <p:nvPr/>
        </p:nvSpPr>
        <p:spPr bwMode="auto">
          <a:xfrm>
            <a:off x="246063" y="1000125"/>
            <a:ext cx="8859837" cy="287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US" altLang="de-DE" sz="2000" b="1" dirty="0">
                <a:solidFill>
                  <a:srgbClr val="006699"/>
                </a:solidFill>
              </a:rPr>
              <a:t>Restoration measures for reach scale pressures </a:t>
            </a:r>
          </a:p>
          <a:p>
            <a:pPr lvl="2">
              <a:spcBef>
                <a:spcPct val="0"/>
              </a:spcBef>
              <a:spcAft>
                <a:spcPts val="600"/>
              </a:spcAft>
              <a:buFontTx/>
              <a:buChar char="-"/>
            </a:pPr>
            <a:r>
              <a:rPr lang="en-GB" altLang="de-DE" sz="1800" dirty="0">
                <a:solidFill>
                  <a:srgbClr val="006699"/>
                </a:solidFill>
                <a:sym typeface="Symbol" pitchFamily="18" charset="2"/>
              </a:rPr>
              <a:t>P</a:t>
            </a:r>
            <a:r>
              <a:rPr lang="en-GB" altLang="de-DE" sz="1800" dirty="0" smtClean="0">
                <a:solidFill>
                  <a:srgbClr val="006699"/>
                </a:solidFill>
                <a:sym typeface="Symbol" pitchFamily="18" charset="2"/>
              </a:rPr>
              <a:t>lanform</a:t>
            </a:r>
            <a:endParaRPr lang="en-GB" altLang="de-DE" sz="1800" dirty="0">
              <a:solidFill>
                <a:srgbClr val="006699"/>
              </a:solidFill>
              <a:sym typeface="Symbol" pitchFamily="18" charset="2"/>
            </a:endParaRPr>
          </a:p>
          <a:p>
            <a:pPr lvl="3">
              <a:spcBef>
                <a:spcPct val="0"/>
              </a:spcBef>
              <a:spcAft>
                <a:spcPts val="600"/>
              </a:spcAft>
              <a:buFontTx/>
              <a:buChar char="-"/>
            </a:pPr>
            <a:r>
              <a:rPr lang="en-GB" altLang="de-DE" sz="1800" dirty="0">
                <a:solidFill>
                  <a:srgbClr val="006699"/>
                </a:solidFill>
                <a:sym typeface="Symbol" pitchFamily="18" charset="2"/>
              </a:rPr>
              <a:t>Re-meandering</a:t>
            </a:r>
          </a:p>
          <a:p>
            <a:pPr lvl="3">
              <a:spcBef>
                <a:spcPct val="0"/>
              </a:spcBef>
              <a:spcAft>
                <a:spcPts val="600"/>
              </a:spcAft>
              <a:buFontTx/>
              <a:buChar char="-"/>
            </a:pPr>
            <a:r>
              <a:rPr lang="en-GB" altLang="de-DE" sz="1800" dirty="0">
                <a:solidFill>
                  <a:srgbClr val="006699"/>
                </a:solidFill>
                <a:sym typeface="Symbol" pitchFamily="18" charset="2"/>
              </a:rPr>
              <a:t>Widening / re-braiding</a:t>
            </a:r>
          </a:p>
          <a:p>
            <a:pPr lvl="3">
              <a:spcBef>
                <a:spcPct val="0"/>
              </a:spcBef>
              <a:spcAft>
                <a:spcPts val="600"/>
              </a:spcAft>
              <a:buFontTx/>
              <a:buChar char="-"/>
            </a:pPr>
            <a:r>
              <a:rPr lang="en-GB" altLang="de-DE" sz="1800" dirty="0">
                <a:solidFill>
                  <a:srgbClr val="006699"/>
                </a:solidFill>
                <a:sym typeface="Symbol" pitchFamily="18" charset="2"/>
              </a:rPr>
              <a:t>Narrow over-widened channel</a:t>
            </a:r>
          </a:p>
          <a:p>
            <a:pPr lvl="3">
              <a:spcBef>
                <a:spcPct val="0"/>
              </a:spcBef>
              <a:spcAft>
                <a:spcPts val="600"/>
              </a:spcAft>
              <a:buFontTx/>
              <a:buChar char="-"/>
            </a:pPr>
            <a:r>
              <a:rPr lang="en-GB" altLang="de-DE" sz="1800" dirty="0">
                <a:solidFill>
                  <a:srgbClr val="006699"/>
                </a:solidFill>
                <a:sym typeface="Symbol" pitchFamily="18" charset="2"/>
              </a:rPr>
              <a:t>Create secondary floodplain</a:t>
            </a:r>
          </a:p>
          <a:p>
            <a:pPr lvl="3">
              <a:spcBef>
                <a:spcPct val="0"/>
              </a:spcBef>
              <a:spcAft>
                <a:spcPts val="600"/>
              </a:spcAft>
              <a:buFontTx/>
              <a:buChar char="-"/>
            </a:pPr>
            <a:r>
              <a:rPr lang="en-GB" altLang="de-DE" sz="1800" dirty="0">
                <a:solidFill>
                  <a:srgbClr val="006699"/>
                </a:solidFill>
                <a:sym typeface="Symbol" pitchFamily="18" charset="2"/>
              </a:rPr>
              <a:t>Initiate / tolerate natural channel dynamics</a:t>
            </a:r>
          </a:p>
          <a:p>
            <a:pPr lvl="3">
              <a:spcBef>
                <a:spcPct val="0"/>
              </a:spcBef>
              <a:spcAft>
                <a:spcPts val="600"/>
              </a:spcAft>
              <a:buFontTx/>
              <a:buChar char="-"/>
            </a:pPr>
            <a:r>
              <a:rPr lang="en-GB" altLang="de-DE" sz="1800" dirty="0">
                <a:solidFill>
                  <a:srgbClr val="006699"/>
                </a:solidFill>
                <a:sym typeface="Symbol" pitchFamily="18" charset="2"/>
              </a:rPr>
              <a:t>…</a:t>
            </a:r>
          </a:p>
        </p:txBody>
      </p:sp>
      <p:sp>
        <p:nvSpPr>
          <p:cNvPr id="6"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Potential restoration measures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pic>
        <p:nvPicPr>
          <p:cNvPr id="7" name="Picture 10" descr="lahn_coelbe_luft_20040410_sonja"/>
          <p:cNvPicPr>
            <a:picLocks noChangeAspect="1" noChangeArrowheads="1"/>
          </p:cNvPicPr>
          <p:nvPr/>
        </p:nvPicPr>
        <p:blipFill rotWithShape="1">
          <a:blip r:embed="rId3">
            <a:lum bright="-16000"/>
            <a:extLst>
              <a:ext uri="{28A0092B-C50C-407E-A947-70E740481C1C}">
                <a14:useLocalDpi xmlns:a14="http://schemas.microsoft.com/office/drawing/2010/main"/>
              </a:ext>
            </a:extLst>
          </a:blip>
          <a:srcRect t="6160"/>
          <a:stretch/>
        </p:blipFill>
        <p:spPr bwMode="auto">
          <a:xfrm>
            <a:off x="3238499" y="4053532"/>
            <a:ext cx="2746631" cy="2190106"/>
          </a:xfrm>
          <a:prstGeom prst="rect">
            <a:avLst/>
          </a:prstGeom>
          <a:noFill/>
          <a:ln w="9525">
            <a:solidFill>
              <a:srgbClr val="DDF2FB"/>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9" descr="WÖA_83_Hörsel_inFR3_AM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49858" y="4087934"/>
            <a:ext cx="2874273" cy="2155704"/>
          </a:xfrm>
          <a:prstGeom prst="rect">
            <a:avLst/>
          </a:prstGeom>
          <a:noFill/>
          <a:ln w="9525">
            <a:solidFill>
              <a:srgbClr val="DDF2FB"/>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2" descr="https://socialmediacafeliverpool.files.wordpress.com/2012/03/image-removed-due-to-copyright-infringement.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4499" t="22476" r="14286" b="31138"/>
          <a:stretch/>
        </p:blipFill>
        <p:spPr bwMode="auto">
          <a:xfrm>
            <a:off x="755650" y="4290360"/>
            <a:ext cx="1898650" cy="1750851"/>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2"/>
          <p:cNvSpPr txBox="1">
            <a:spLocks noChangeArrowheads="1"/>
          </p:cNvSpPr>
          <p:nvPr/>
        </p:nvSpPr>
        <p:spPr bwMode="auto">
          <a:xfrm>
            <a:off x="3798888" y="6425970"/>
            <a:ext cx="514508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marL="0" lvl="1" algn="r">
              <a:spcBef>
                <a:spcPct val="0"/>
              </a:spcBef>
              <a:spcAft>
                <a:spcPct val="25000"/>
              </a:spcAft>
              <a:buFontTx/>
              <a:buNone/>
            </a:pPr>
            <a:r>
              <a:rPr lang="de-DE" altLang="de-DE" sz="1200" dirty="0" err="1" smtClean="0">
                <a:solidFill>
                  <a:srgbClr val="006699"/>
                </a:solidFill>
                <a:sym typeface="Symbol" pitchFamily="18" charset="2"/>
              </a:rPr>
              <a:t>Middle</a:t>
            </a:r>
            <a:r>
              <a:rPr lang="de-DE" altLang="de-DE" sz="1200" dirty="0" smtClean="0">
                <a:solidFill>
                  <a:srgbClr val="006699"/>
                </a:solidFill>
                <a:sym typeface="Symbol" pitchFamily="18" charset="2"/>
              </a:rPr>
              <a:t> </a:t>
            </a:r>
            <a:r>
              <a:rPr lang="de-DE" altLang="de-DE" sz="1200" dirty="0" err="1" smtClean="0">
                <a:solidFill>
                  <a:srgbClr val="006699"/>
                </a:solidFill>
                <a:sym typeface="Symbol" pitchFamily="18" charset="2"/>
              </a:rPr>
              <a:t>photo</a:t>
            </a:r>
            <a:r>
              <a:rPr lang="de-DE" altLang="de-DE" sz="1200" dirty="0">
                <a:solidFill>
                  <a:srgbClr val="006699"/>
                </a:solidFill>
                <a:sym typeface="Symbol" pitchFamily="18" charset="2"/>
              </a:rPr>
              <a:t>: </a:t>
            </a:r>
            <a:r>
              <a:rPr lang="de-DE" altLang="de-DE" sz="1200" dirty="0" smtClean="0">
                <a:solidFill>
                  <a:srgbClr val="006699"/>
                </a:solidFill>
                <a:sym typeface="Symbol" pitchFamily="18" charset="2"/>
              </a:rPr>
              <a:t>A. Lorenz</a:t>
            </a:r>
            <a:endParaRPr lang="de-DE" altLang="de-DE" sz="1200" dirty="0">
              <a:solidFill>
                <a:srgbClr val="006699"/>
              </a:solidFill>
              <a:sym typeface="Symbol" pitchFamily="18" charset="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52"/>
          <p:cNvSpPr txBox="1">
            <a:spLocks noChangeArrowheads="1"/>
          </p:cNvSpPr>
          <p:nvPr/>
        </p:nvSpPr>
        <p:spPr bwMode="auto">
          <a:xfrm>
            <a:off x="-152400" y="-681038"/>
            <a:ext cx="2959100" cy="778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7239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2">
              <a:spcBef>
                <a:spcPct val="0"/>
              </a:spcBef>
              <a:spcAft>
                <a:spcPct val="25000"/>
              </a:spcAft>
            </a:pPr>
            <a:r>
              <a:rPr lang="en-GB" altLang="de-DE" sz="50000" dirty="0">
                <a:solidFill>
                  <a:srgbClr val="ACDFF6"/>
                </a:solidFill>
                <a:latin typeface="Aldine401 BT" pitchFamily="18" charset="0"/>
                <a:cs typeface="Times New Roman" pitchFamily="18" charset="0"/>
                <a:sym typeface="Symbol" pitchFamily="18" charset="2"/>
              </a:rPr>
              <a:t>3</a:t>
            </a:r>
          </a:p>
        </p:txBody>
      </p:sp>
      <p:sp>
        <p:nvSpPr>
          <p:cNvPr id="48131" name="Text Box 52"/>
          <p:cNvSpPr txBox="1">
            <a:spLocks noChangeArrowheads="1"/>
          </p:cNvSpPr>
          <p:nvPr/>
        </p:nvSpPr>
        <p:spPr bwMode="auto">
          <a:xfrm>
            <a:off x="1003300" y="1816735"/>
            <a:ext cx="7845425" cy="502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7239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2">
              <a:spcBef>
                <a:spcPct val="0"/>
              </a:spcBef>
              <a:spcAft>
                <a:spcPct val="25000"/>
              </a:spcAft>
            </a:pPr>
            <a:r>
              <a:rPr lang="en-GB" altLang="de-DE" sz="6600" dirty="0" smtClean="0">
                <a:solidFill>
                  <a:srgbClr val="006699"/>
                </a:solidFill>
                <a:sym typeface="Symbol" pitchFamily="18" charset="2"/>
              </a:rPr>
              <a:t>Restoration effect </a:t>
            </a:r>
            <a:br>
              <a:rPr lang="en-GB" altLang="de-DE" sz="6600" dirty="0" smtClean="0">
                <a:solidFill>
                  <a:srgbClr val="006699"/>
                </a:solidFill>
                <a:sym typeface="Symbol" pitchFamily="18" charset="2"/>
              </a:rPr>
            </a:br>
            <a:r>
              <a:rPr lang="en-GB" altLang="de-DE" sz="6600" dirty="0" smtClean="0">
                <a:solidFill>
                  <a:srgbClr val="006699"/>
                </a:solidFill>
                <a:sym typeface="Symbol" pitchFamily="18" charset="2"/>
              </a:rPr>
              <a:t>on morphology and biota</a:t>
            </a:r>
          </a:p>
          <a:p>
            <a:pPr lvl="2">
              <a:spcBef>
                <a:spcPct val="0"/>
              </a:spcBef>
              <a:spcAft>
                <a:spcPct val="25000"/>
              </a:spcAft>
            </a:pPr>
            <a:endParaRPr lang="en-GB" altLang="de-DE" dirty="0">
              <a:solidFill>
                <a:srgbClr val="006699"/>
              </a:solidFill>
              <a:sym typeface="Symbol" pitchFamily="18" charset="2"/>
            </a:endParaRPr>
          </a:p>
          <a:p>
            <a:pPr lvl="2">
              <a:spcBef>
                <a:spcPct val="0"/>
              </a:spcBef>
              <a:spcAft>
                <a:spcPct val="25000"/>
              </a:spcAft>
            </a:pPr>
            <a:endParaRPr lang="en-GB" altLang="de-DE" sz="1000" dirty="0" smtClean="0">
              <a:solidFill>
                <a:srgbClr val="006699"/>
              </a:solidFill>
              <a:sym typeface="Symbol" pitchFamily="18" charset="2"/>
            </a:endParaRPr>
          </a:p>
          <a:p>
            <a:pPr lvl="2">
              <a:spcBef>
                <a:spcPct val="0"/>
              </a:spcBef>
              <a:spcAft>
                <a:spcPct val="25000"/>
              </a:spcAft>
            </a:pPr>
            <a:r>
              <a:rPr lang="en-GB" altLang="de-DE" sz="2800" dirty="0" smtClean="0">
                <a:solidFill>
                  <a:srgbClr val="006699"/>
                </a:solidFill>
                <a:sym typeface="Symbol" pitchFamily="18" charset="2"/>
              </a:rPr>
              <a:t>…and implications for future projects and</a:t>
            </a:r>
            <a:br>
              <a:rPr lang="en-GB" altLang="de-DE" sz="2800" dirty="0" smtClean="0">
                <a:solidFill>
                  <a:srgbClr val="006699"/>
                </a:solidFill>
                <a:sym typeface="Symbol" pitchFamily="18" charset="2"/>
              </a:rPr>
            </a:br>
            <a:r>
              <a:rPr lang="en-GB" altLang="de-DE" sz="2800" dirty="0" smtClean="0">
                <a:solidFill>
                  <a:srgbClr val="006699"/>
                </a:solidFill>
                <a:sym typeface="Symbol" pitchFamily="18" charset="2"/>
              </a:rPr>
              <a:t>    selection of measures</a:t>
            </a:r>
            <a:endParaRPr lang="en-GB" altLang="de-DE" sz="2800" dirty="0">
              <a:solidFill>
                <a:srgbClr val="006699"/>
              </a:solidFill>
              <a:sym typeface="Symbol" pitchFamily="18" charset="2"/>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2"/>
          <p:cNvSpPr txBox="1">
            <a:spLocks noChangeArrowheads="1"/>
          </p:cNvSpPr>
          <p:nvPr/>
        </p:nvSpPr>
        <p:spPr bwMode="auto">
          <a:xfrm>
            <a:off x="246063" y="1000125"/>
            <a:ext cx="8859837"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rPr>
              <a:t>Key messages / conclusions of REFORM WP4 </a:t>
            </a:r>
            <a:endParaRPr lang="en-GB" altLang="de-DE" sz="1800" b="1" dirty="0">
              <a:solidFill>
                <a:srgbClr val="006699"/>
              </a:solidFill>
              <a:sym typeface="Symbol" pitchFamily="18" charset="2"/>
            </a:endParaRPr>
          </a:p>
          <a:p>
            <a:pPr marL="441325" lvl="2" indent="-258763">
              <a:spcBef>
                <a:spcPts val="1200"/>
              </a:spcBef>
              <a:spcAft>
                <a:spcPts val="1200"/>
              </a:spcAft>
            </a:pPr>
            <a:r>
              <a:rPr lang="en-US" altLang="de-DE" sz="1400" b="1" dirty="0" smtClean="0">
                <a:solidFill>
                  <a:srgbClr val="006699"/>
                </a:solidFill>
                <a:sym typeface="Symbol" pitchFamily="18" charset="2"/>
              </a:rPr>
              <a:t>01	General</a:t>
            </a:r>
            <a:r>
              <a:rPr lang="en-US" altLang="de-DE" sz="1400" b="1" dirty="0">
                <a:solidFill>
                  <a:srgbClr val="006699"/>
                </a:solidFill>
                <a:sym typeface="Symbol" pitchFamily="18" charset="2"/>
              </a:rPr>
              <a:t>:</a:t>
            </a:r>
            <a:r>
              <a:rPr lang="en-US" altLang="de-DE" sz="1400" dirty="0">
                <a:solidFill>
                  <a:srgbClr val="006699"/>
                </a:solidFill>
                <a:sym typeface="Symbol" pitchFamily="18" charset="2"/>
              </a:rPr>
              <a:t> Monitor and adjust your project – nobody can fully predict restoration </a:t>
            </a:r>
            <a:r>
              <a:rPr lang="en-US" altLang="de-DE" sz="1400" dirty="0" smtClean="0">
                <a:solidFill>
                  <a:srgbClr val="006699"/>
                </a:solidFill>
                <a:sym typeface="Symbol" pitchFamily="18" charset="2"/>
              </a:rPr>
              <a:t>effects</a:t>
            </a:r>
            <a:endParaRPr lang="en-US" altLang="de-DE" sz="1400" dirty="0">
              <a:solidFill>
                <a:srgbClr val="006699"/>
              </a:solidFill>
              <a:sym typeface="Symbol" pitchFamily="18" charset="2"/>
            </a:endParaRPr>
          </a:p>
          <a:p>
            <a:pPr marL="441325" lvl="2" indent="-258763">
              <a:spcBef>
                <a:spcPts val="1200"/>
              </a:spcBef>
              <a:spcAft>
                <a:spcPts val="1200"/>
              </a:spcAft>
            </a:pPr>
            <a:r>
              <a:rPr lang="en-US" altLang="de-DE" sz="1400" b="1" dirty="0" smtClean="0">
                <a:solidFill>
                  <a:srgbClr val="006699"/>
                </a:solidFill>
                <a:sym typeface="Symbol" pitchFamily="18" charset="2"/>
              </a:rPr>
              <a:t>02	Societal </a:t>
            </a:r>
            <a:r>
              <a:rPr lang="en-US" altLang="de-DE" sz="1400" b="1" dirty="0">
                <a:solidFill>
                  <a:srgbClr val="006699"/>
                </a:solidFill>
                <a:sym typeface="Symbol" pitchFamily="18" charset="2"/>
              </a:rPr>
              <a:t>benefits:</a:t>
            </a:r>
            <a:r>
              <a:rPr lang="en-US" altLang="de-DE" sz="1400" dirty="0">
                <a:solidFill>
                  <a:srgbClr val="006699"/>
                </a:solidFill>
                <a:sym typeface="Symbol" pitchFamily="18" charset="2"/>
              </a:rPr>
              <a:t> Restoration pays – it increases ecosystem services</a:t>
            </a:r>
          </a:p>
          <a:p>
            <a:pPr marL="441325" lvl="2" indent="-258763">
              <a:spcBef>
                <a:spcPts val="1200"/>
              </a:spcBef>
              <a:spcAft>
                <a:spcPts val="1200"/>
              </a:spcAft>
            </a:pPr>
            <a:r>
              <a:rPr lang="en-US" altLang="de-DE" sz="1400" b="1" dirty="0" smtClean="0">
                <a:solidFill>
                  <a:srgbClr val="006699"/>
                </a:solidFill>
                <a:sym typeface="Symbol" pitchFamily="18" charset="2"/>
              </a:rPr>
              <a:t>03	Organism </a:t>
            </a:r>
            <a:r>
              <a:rPr lang="en-US" altLang="de-DE" sz="1400" b="1" dirty="0">
                <a:solidFill>
                  <a:srgbClr val="006699"/>
                </a:solidFill>
                <a:sym typeface="Symbol" pitchFamily="18" charset="2"/>
              </a:rPr>
              <a:t>group:</a:t>
            </a:r>
            <a:r>
              <a:rPr lang="en-US" altLang="de-DE" sz="1400" dirty="0">
                <a:solidFill>
                  <a:srgbClr val="006699"/>
                </a:solidFill>
                <a:sym typeface="Symbol" pitchFamily="18" charset="2"/>
              </a:rPr>
              <a:t> Terrestrial and semi-aquatic species benefit most from </a:t>
            </a:r>
            <a:r>
              <a:rPr lang="en-US" altLang="de-DE" sz="1400" dirty="0" smtClean="0">
                <a:solidFill>
                  <a:srgbClr val="006699"/>
                </a:solidFill>
                <a:sym typeface="Symbol" pitchFamily="18" charset="2"/>
              </a:rPr>
              <a:t>restoration</a:t>
            </a:r>
          </a:p>
          <a:p>
            <a:pPr marL="441325" lvl="2" indent="-258763">
              <a:spcBef>
                <a:spcPts val="1200"/>
              </a:spcBef>
              <a:spcAft>
                <a:spcPts val="1200"/>
              </a:spcAft>
            </a:pPr>
            <a:r>
              <a:rPr lang="en-US" altLang="de-DE" sz="1400" b="1" dirty="0" smtClean="0">
                <a:solidFill>
                  <a:srgbClr val="006699"/>
                </a:solidFill>
                <a:sym typeface="Symbol" pitchFamily="18" charset="2"/>
              </a:rPr>
              <a:t>04</a:t>
            </a:r>
            <a:r>
              <a:rPr lang="en-US" altLang="de-DE" sz="1400" b="1" dirty="0">
                <a:solidFill>
                  <a:srgbClr val="006699"/>
                </a:solidFill>
                <a:sym typeface="Symbol" pitchFamily="18" charset="2"/>
              </a:rPr>
              <a:t>	Measures:</a:t>
            </a:r>
            <a:r>
              <a:rPr lang="en-US" altLang="de-DE" sz="1400" dirty="0">
                <a:solidFill>
                  <a:srgbClr val="006699"/>
                </a:solidFill>
                <a:sym typeface="Symbol" pitchFamily="18" charset="2"/>
              </a:rPr>
              <a:t> There is no single “best measure” but widening generally has a high effect </a:t>
            </a:r>
          </a:p>
          <a:p>
            <a:pPr marL="441325" lvl="2" indent="-258763">
              <a:spcBef>
                <a:spcPts val="1200"/>
              </a:spcBef>
              <a:spcAft>
                <a:spcPts val="1200"/>
              </a:spcAft>
            </a:pPr>
            <a:r>
              <a:rPr lang="en-US" altLang="de-DE" sz="1400" b="1" dirty="0" smtClean="0">
                <a:solidFill>
                  <a:srgbClr val="006699"/>
                </a:solidFill>
                <a:sym typeface="Symbol" pitchFamily="18" charset="2"/>
              </a:rPr>
              <a:t>05	Biological </a:t>
            </a:r>
            <a:r>
              <a:rPr lang="en-US" altLang="de-DE" sz="1400" b="1" dirty="0">
                <a:solidFill>
                  <a:srgbClr val="006699"/>
                </a:solidFill>
                <a:sym typeface="Symbol" pitchFamily="18" charset="2"/>
              </a:rPr>
              <a:t>metric:</a:t>
            </a:r>
            <a:r>
              <a:rPr lang="en-US" altLang="de-DE" sz="1400" dirty="0">
                <a:solidFill>
                  <a:srgbClr val="006699"/>
                </a:solidFill>
                <a:sym typeface="Symbol" pitchFamily="18" charset="2"/>
              </a:rPr>
              <a:t> Restoration results in a higher number of individuals but few new species</a:t>
            </a:r>
          </a:p>
          <a:p>
            <a:pPr marL="441325" lvl="2" indent="-258763">
              <a:spcBef>
                <a:spcPts val="1200"/>
              </a:spcBef>
              <a:spcAft>
                <a:spcPts val="1200"/>
              </a:spcAft>
            </a:pPr>
            <a:r>
              <a:rPr lang="en-US" altLang="de-DE" sz="1400" b="1" dirty="0" smtClean="0">
                <a:solidFill>
                  <a:srgbClr val="006699"/>
                </a:solidFill>
                <a:sym typeface="Symbol" pitchFamily="18" charset="2"/>
              </a:rPr>
              <a:t>05	Biological </a:t>
            </a:r>
            <a:r>
              <a:rPr lang="en-US" altLang="de-DE" sz="1400" b="1" dirty="0">
                <a:solidFill>
                  <a:srgbClr val="006699"/>
                </a:solidFill>
                <a:sym typeface="Symbol" pitchFamily="18" charset="2"/>
              </a:rPr>
              <a:t>metrics:</a:t>
            </a:r>
            <a:r>
              <a:rPr lang="en-US" altLang="de-DE" sz="1400" dirty="0">
                <a:solidFill>
                  <a:srgbClr val="006699"/>
                </a:solidFill>
                <a:sym typeface="Symbol" pitchFamily="18" charset="2"/>
              </a:rPr>
              <a:t> Restoration rather affects specific species or traits than increasing </a:t>
            </a:r>
            <a:r>
              <a:rPr lang="en-US" altLang="de-DE" sz="1400" dirty="0" smtClean="0">
                <a:solidFill>
                  <a:srgbClr val="006699"/>
                </a:solidFill>
                <a:sym typeface="Symbol" pitchFamily="18" charset="2"/>
              </a:rPr>
              <a:t>mere richness</a:t>
            </a:r>
            <a:endParaRPr lang="en-US" altLang="de-DE" sz="1400" dirty="0">
              <a:solidFill>
                <a:srgbClr val="006699"/>
              </a:solidFill>
              <a:sym typeface="Symbol" pitchFamily="18" charset="2"/>
            </a:endParaRPr>
          </a:p>
          <a:p>
            <a:pPr marL="441325" lvl="2" indent="-258763">
              <a:spcBef>
                <a:spcPts val="1200"/>
              </a:spcBef>
              <a:spcAft>
                <a:spcPts val="1200"/>
              </a:spcAft>
            </a:pPr>
            <a:r>
              <a:rPr lang="en-US" altLang="de-DE" sz="1400" b="1" dirty="0" smtClean="0">
                <a:solidFill>
                  <a:srgbClr val="006699"/>
                </a:solidFill>
                <a:sym typeface="Symbol" pitchFamily="18" charset="2"/>
              </a:rPr>
              <a:t>06	Habitats</a:t>
            </a:r>
            <a:r>
              <a:rPr lang="en-US" altLang="de-DE" sz="1400" b="1" dirty="0">
                <a:solidFill>
                  <a:srgbClr val="006699"/>
                </a:solidFill>
                <a:sym typeface="Symbol" pitchFamily="18" charset="2"/>
              </a:rPr>
              <a:t>:</a:t>
            </a:r>
            <a:r>
              <a:rPr lang="en-US" altLang="de-DE" sz="1400" dirty="0">
                <a:solidFill>
                  <a:srgbClr val="006699"/>
                </a:solidFill>
                <a:sym typeface="Symbol" pitchFamily="18" charset="2"/>
              </a:rPr>
              <a:t> It is important to restore specific habitats not necessarily mere habitat diversity</a:t>
            </a:r>
          </a:p>
          <a:p>
            <a:pPr marL="441325" lvl="2" indent="-258763">
              <a:spcBef>
                <a:spcPts val="1200"/>
              </a:spcBef>
              <a:spcAft>
                <a:spcPts val="1200"/>
              </a:spcAft>
            </a:pPr>
            <a:r>
              <a:rPr lang="en-US" altLang="de-DE" sz="1400" b="1" dirty="0" smtClean="0">
                <a:solidFill>
                  <a:srgbClr val="006699"/>
                </a:solidFill>
                <a:sym typeface="Symbol" pitchFamily="18" charset="2"/>
              </a:rPr>
              <a:t>07	Project </a:t>
            </a:r>
            <a:r>
              <a:rPr lang="en-US" altLang="de-DE" sz="1400" b="1" dirty="0">
                <a:solidFill>
                  <a:srgbClr val="006699"/>
                </a:solidFill>
                <a:sym typeface="Symbol" pitchFamily="18" charset="2"/>
              </a:rPr>
              <a:t>size and age:</a:t>
            </a:r>
            <a:r>
              <a:rPr lang="en-US" altLang="de-DE" sz="1400" dirty="0">
                <a:solidFill>
                  <a:srgbClr val="006699"/>
                </a:solidFill>
                <a:sym typeface="Symbol" pitchFamily="18" charset="2"/>
              </a:rPr>
              <a:t> Small restoration projects work but better act big and long-term</a:t>
            </a:r>
          </a:p>
          <a:p>
            <a:pPr marL="441325" lvl="2" indent="-258763">
              <a:spcBef>
                <a:spcPts val="1200"/>
              </a:spcBef>
              <a:spcAft>
                <a:spcPts val="1200"/>
              </a:spcAft>
            </a:pPr>
            <a:r>
              <a:rPr lang="en-US" altLang="de-DE" sz="1400" b="1" dirty="0" smtClean="0">
                <a:solidFill>
                  <a:srgbClr val="006699"/>
                </a:solidFill>
                <a:sym typeface="Symbol" pitchFamily="18" charset="2"/>
              </a:rPr>
              <a:t>08	Catchment </a:t>
            </a:r>
            <a:r>
              <a:rPr lang="en-US" altLang="de-DE" sz="1400" b="1" dirty="0">
                <a:solidFill>
                  <a:srgbClr val="006699"/>
                </a:solidFill>
                <a:sym typeface="Symbol" pitchFamily="18" charset="2"/>
              </a:rPr>
              <a:t>characteristics:</a:t>
            </a:r>
            <a:r>
              <a:rPr lang="en-US" altLang="de-DE" sz="1400" dirty="0">
                <a:solidFill>
                  <a:srgbClr val="006699"/>
                </a:solidFill>
                <a:sym typeface="Symbol" pitchFamily="18" charset="2"/>
              </a:rPr>
              <a:t> S</a:t>
            </a:r>
            <a:r>
              <a:rPr lang="en-US" altLang="de-DE" sz="1400" dirty="0" smtClean="0">
                <a:solidFill>
                  <a:srgbClr val="006699"/>
                </a:solidFill>
                <a:sym typeface="Symbol" pitchFamily="18" charset="2"/>
              </a:rPr>
              <a:t>lightly higher effect </a:t>
            </a:r>
            <a:r>
              <a:rPr lang="en-US" altLang="de-DE" sz="1400" dirty="0">
                <a:solidFill>
                  <a:srgbClr val="006699"/>
                </a:solidFill>
                <a:sym typeface="Symbol" pitchFamily="18" charset="2"/>
              </a:rPr>
              <a:t>in gravel-bed mountain </a:t>
            </a:r>
            <a:r>
              <a:rPr lang="en-US" altLang="de-DE" sz="1400" dirty="0" smtClean="0">
                <a:solidFill>
                  <a:srgbClr val="006699"/>
                </a:solidFill>
                <a:sym typeface="Symbol" pitchFamily="18" charset="2"/>
              </a:rPr>
              <a:t>rivers / low </a:t>
            </a:r>
            <a:r>
              <a:rPr lang="en-US" altLang="de-DE" sz="1400" dirty="0">
                <a:solidFill>
                  <a:srgbClr val="006699"/>
                </a:solidFill>
                <a:sym typeface="Symbol" pitchFamily="18" charset="2"/>
              </a:rPr>
              <a:t>land-use </a:t>
            </a:r>
            <a:r>
              <a:rPr lang="en-US" altLang="de-DE" sz="1400" dirty="0" smtClean="0">
                <a:solidFill>
                  <a:srgbClr val="006699"/>
                </a:solidFill>
                <a:sym typeface="Symbol" pitchFamily="18" charset="2"/>
              </a:rPr>
              <a:t>pressure</a:t>
            </a:r>
            <a:endParaRPr lang="en-GB" altLang="de-DE" sz="1400" dirty="0">
              <a:solidFill>
                <a:srgbClr val="006699"/>
              </a:solidFill>
              <a:sym typeface="Symbol" pitchFamily="18" charset="2"/>
            </a:endParaRPr>
          </a:p>
        </p:txBody>
      </p:sp>
      <p:sp>
        <p:nvSpPr>
          <p:cNvPr id="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Tree>
    <p:extLst>
      <p:ext uri="{BB962C8B-B14F-4D97-AF65-F5344CB8AC3E}">
        <p14:creationId xmlns:p14="http://schemas.microsoft.com/office/powerpoint/2010/main" val="42189660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2"/>
          <p:cNvSpPr txBox="1">
            <a:spLocks noChangeArrowheads="1"/>
          </p:cNvSpPr>
          <p:nvPr/>
        </p:nvSpPr>
        <p:spPr bwMode="auto">
          <a:xfrm>
            <a:off x="246063" y="1000125"/>
            <a:ext cx="8897937"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sym typeface="Symbol" pitchFamily="18" charset="2"/>
              </a:rPr>
              <a:t>01 General</a:t>
            </a:r>
            <a:endParaRPr lang="en-GB" altLang="de-DE" sz="1800" b="1" dirty="0">
              <a:solidFill>
                <a:srgbClr val="006699"/>
              </a:solidFill>
              <a:sym typeface="Symbol" pitchFamily="18" charset="2"/>
            </a:endParaRPr>
          </a:p>
          <a:p>
            <a:pPr lvl="2">
              <a:spcBef>
                <a:spcPts val="0"/>
              </a:spcBef>
              <a:spcAft>
                <a:spcPts val="600"/>
              </a:spcAft>
              <a:buFontTx/>
              <a:buChar char="-"/>
            </a:pPr>
            <a:r>
              <a:rPr lang="en-US" altLang="de-DE" sz="1800" dirty="0">
                <a:solidFill>
                  <a:srgbClr val="006699"/>
                </a:solidFill>
                <a:sym typeface="Symbol" pitchFamily="18" charset="2"/>
              </a:rPr>
              <a:t>Monitor and adjust your </a:t>
            </a:r>
            <a:r>
              <a:rPr lang="en-US" altLang="de-DE" sz="1800" dirty="0" smtClean="0">
                <a:solidFill>
                  <a:srgbClr val="006699"/>
                </a:solidFill>
                <a:sym typeface="Symbol" pitchFamily="18" charset="2"/>
              </a:rPr>
              <a:t>project - </a:t>
            </a:r>
            <a:r>
              <a:rPr lang="en-US" altLang="de-DE" sz="1800" dirty="0">
                <a:solidFill>
                  <a:srgbClr val="006699"/>
                </a:solidFill>
                <a:sym typeface="Symbol" pitchFamily="18" charset="2"/>
              </a:rPr>
              <a:t>nobody can fully predict restoration </a:t>
            </a:r>
            <a:r>
              <a:rPr lang="en-US" altLang="de-DE" sz="1800" dirty="0" smtClean="0">
                <a:solidFill>
                  <a:srgbClr val="006699"/>
                </a:solidFill>
                <a:sym typeface="Symbol" pitchFamily="18" charset="2"/>
              </a:rPr>
              <a:t>effects</a:t>
            </a:r>
          </a:p>
          <a:p>
            <a:pPr lvl="3">
              <a:spcBef>
                <a:spcPts val="0"/>
              </a:spcBef>
              <a:spcAft>
                <a:spcPts val="600"/>
              </a:spcAft>
              <a:buFontTx/>
              <a:buChar char="-"/>
            </a:pPr>
            <a:r>
              <a:rPr lang="en-US" altLang="de-DE" sz="1800" dirty="0" smtClean="0">
                <a:solidFill>
                  <a:srgbClr val="006699"/>
                </a:solidFill>
                <a:sym typeface="Symbol" pitchFamily="18" charset="2"/>
              </a:rPr>
              <a:t>Mainly info on simple metrics (richness, diversity) – objective?</a:t>
            </a:r>
          </a:p>
          <a:p>
            <a:pPr lvl="3">
              <a:spcBef>
                <a:spcPts val="0"/>
              </a:spcBef>
              <a:spcAft>
                <a:spcPts val="600"/>
              </a:spcAft>
              <a:buFontTx/>
              <a:buChar char="-"/>
            </a:pPr>
            <a:r>
              <a:rPr lang="en-US" altLang="de-DE" sz="1800" dirty="0" smtClean="0">
                <a:solidFill>
                  <a:srgbClr val="006699"/>
                </a:solidFill>
                <a:sym typeface="Symbol" pitchFamily="18" charset="2"/>
              </a:rPr>
              <a:t>Contrasting results</a:t>
            </a:r>
          </a:p>
        </p:txBody>
      </p:sp>
      <p:sp>
        <p:nvSpPr>
          <p:cNvPr id="3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
        <p:nvSpPr>
          <p:cNvPr id="24" name="Rechteck 23"/>
          <p:cNvSpPr/>
          <p:nvPr/>
        </p:nvSpPr>
        <p:spPr>
          <a:xfrm>
            <a:off x="4813334" y="2642905"/>
            <a:ext cx="4044836" cy="3949316"/>
          </a:xfrm>
          <a:prstGeom prst="rect">
            <a:avLst/>
          </a:prstGeom>
          <a:solidFill>
            <a:schemeClr val="bg1"/>
          </a:solidFill>
          <a:ln w="12700">
            <a:solidFill>
              <a:srgbClr val="DDF2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Rechteck 24"/>
          <p:cNvSpPr/>
          <p:nvPr/>
        </p:nvSpPr>
        <p:spPr>
          <a:xfrm>
            <a:off x="541335" y="2656498"/>
            <a:ext cx="4044836" cy="3949316"/>
          </a:xfrm>
          <a:prstGeom prst="rect">
            <a:avLst/>
          </a:prstGeom>
          <a:solidFill>
            <a:schemeClr val="bg1"/>
          </a:solidFill>
          <a:ln w="12700">
            <a:solidFill>
              <a:srgbClr val="DDF2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Text Box 3"/>
          <p:cNvSpPr txBox="1">
            <a:spLocks noChangeArrowheads="1"/>
          </p:cNvSpPr>
          <p:nvPr/>
        </p:nvSpPr>
        <p:spPr bwMode="auto">
          <a:xfrm>
            <a:off x="546098" y="2663364"/>
            <a:ext cx="4032000" cy="369332"/>
          </a:xfrm>
          <a:prstGeom prst="rect">
            <a:avLst/>
          </a:prstGeom>
          <a:solidFill>
            <a:srgbClr val="DDF2FB"/>
          </a:solidFill>
          <a:ln w="25400">
            <a:solidFill>
              <a:srgbClr val="DDF2FB"/>
            </a:solidFill>
          </a:ln>
          <a:effectLst/>
        </p:spPr>
        <p:txBody>
          <a:bodyPr wrap="square">
            <a:spAutoFit/>
          </a:bodyPr>
          <a:lstStyle>
            <a:lvl1pPr algn="ctr" eaLnBrk="0" hangingPunct="0">
              <a:defRPr sz="800">
                <a:solidFill>
                  <a:schemeClr val="tx1"/>
                </a:solidFill>
                <a:latin typeface="Arial" charset="0"/>
              </a:defRPr>
            </a:lvl1pPr>
            <a:lvl2pPr marL="663575" indent="-187325"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spcAft>
                <a:spcPct val="25000"/>
              </a:spcAft>
            </a:pPr>
            <a:r>
              <a:rPr lang="en-GB" altLang="de-DE" sz="1800" b="1" dirty="0" smtClean="0">
                <a:solidFill>
                  <a:srgbClr val="006699"/>
                </a:solidFill>
                <a:sym typeface="Symbol" pitchFamily="18" charset="2"/>
              </a:rPr>
              <a:t>No effect</a:t>
            </a:r>
            <a:endParaRPr lang="en-GB" altLang="de-DE" sz="1800" b="1" dirty="0">
              <a:solidFill>
                <a:srgbClr val="006699"/>
              </a:solidFill>
              <a:sym typeface="Symbol" pitchFamily="18" charset="2"/>
            </a:endParaRPr>
          </a:p>
        </p:txBody>
      </p:sp>
      <p:sp>
        <p:nvSpPr>
          <p:cNvPr id="27" name="Text Box 3"/>
          <p:cNvSpPr txBox="1">
            <a:spLocks noChangeArrowheads="1"/>
          </p:cNvSpPr>
          <p:nvPr/>
        </p:nvSpPr>
        <p:spPr bwMode="auto">
          <a:xfrm>
            <a:off x="4807166" y="2656498"/>
            <a:ext cx="4032000" cy="369332"/>
          </a:xfrm>
          <a:prstGeom prst="rect">
            <a:avLst/>
          </a:prstGeom>
          <a:solidFill>
            <a:srgbClr val="DDF2FB"/>
          </a:solidFill>
          <a:ln w="25400">
            <a:solidFill>
              <a:srgbClr val="DDF2FB"/>
            </a:solidFill>
          </a:ln>
          <a:effectLst/>
        </p:spPr>
        <p:txBody>
          <a:bodyPr wrap="square">
            <a:spAutoFit/>
          </a:bodyPr>
          <a:lstStyle>
            <a:lvl1pPr algn="ctr" eaLnBrk="0" hangingPunct="0">
              <a:defRPr sz="800">
                <a:solidFill>
                  <a:schemeClr val="tx1"/>
                </a:solidFill>
                <a:latin typeface="Arial" charset="0"/>
              </a:defRPr>
            </a:lvl1pPr>
            <a:lvl2pPr marL="663575" indent="-187325"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spcAft>
                <a:spcPct val="25000"/>
              </a:spcAft>
            </a:pPr>
            <a:r>
              <a:rPr lang="en-GB" altLang="de-DE" sz="1800" b="1" dirty="0" smtClean="0">
                <a:solidFill>
                  <a:srgbClr val="006699"/>
                </a:solidFill>
                <a:sym typeface="Symbol" pitchFamily="18" charset="2"/>
              </a:rPr>
              <a:t>Positive effect</a:t>
            </a:r>
            <a:endParaRPr lang="en-GB" altLang="de-DE" sz="1800" b="1" dirty="0">
              <a:solidFill>
                <a:srgbClr val="006699"/>
              </a:solidFill>
              <a:sym typeface="Symbol" pitchFamily="18" charset="2"/>
            </a:endParaRPr>
          </a:p>
        </p:txBody>
      </p:sp>
      <p:pic>
        <p:nvPicPr>
          <p:cNvPr id="2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559" t="22880" r="3072" b="45147"/>
          <a:stretch/>
        </p:blipFill>
        <p:spPr bwMode="auto">
          <a:xfrm>
            <a:off x="585628" y="3165436"/>
            <a:ext cx="3960000" cy="109660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1160" t="17857" r="9152" b="56396"/>
          <a:stretch/>
        </p:blipFill>
        <p:spPr bwMode="auto">
          <a:xfrm>
            <a:off x="584879" y="4370274"/>
            <a:ext cx="3960000" cy="1023588"/>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733" t="15011" r="10491" b="65046"/>
          <a:stretch/>
        </p:blipFill>
        <p:spPr bwMode="auto">
          <a:xfrm>
            <a:off x="584880" y="5572123"/>
            <a:ext cx="3960000" cy="74525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1"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599" t="23214" r="3124" b="54855"/>
          <a:stretch/>
        </p:blipFill>
        <p:spPr bwMode="auto">
          <a:xfrm>
            <a:off x="4864663" y="5105400"/>
            <a:ext cx="3960000" cy="64175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2" name="Picture 6"/>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1429" t="31606" r="12768" b="44804"/>
          <a:stretch/>
        </p:blipFill>
        <p:spPr bwMode="auto">
          <a:xfrm>
            <a:off x="4861596" y="4114800"/>
            <a:ext cx="3960000" cy="877048"/>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3" name="Picture 7"/>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839" t="37702" r="7813" b="41295"/>
          <a:stretch/>
        </p:blipFill>
        <p:spPr bwMode="auto">
          <a:xfrm>
            <a:off x="4861380" y="5816600"/>
            <a:ext cx="3960000" cy="74054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4" name="Picture 6"/>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1161" t="26019" r="7679" b="49498"/>
          <a:stretch/>
        </p:blipFill>
        <p:spPr bwMode="auto">
          <a:xfrm>
            <a:off x="4855435" y="3152736"/>
            <a:ext cx="3960000" cy="89112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074372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 Box 52"/>
              <p:cNvSpPr txBox="1">
                <a:spLocks noChangeArrowheads="1"/>
              </p:cNvSpPr>
              <p:nvPr/>
            </p:nvSpPr>
            <p:spPr bwMode="auto">
              <a:xfrm>
                <a:off x="246063" y="1000125"/>
                <a:ext cx="8783637" cy="1815882"/>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sym typeface="Symbol" pitchFamily="18" charset="2"/>
                  </a:rPr>
                  <a:t>01 General</a:t>
                </a:r>
                <a:endParaRPr lang="en-GB" altLang="de-DE" sz="1800" b="1" dirty="0">
                  <a:solidFill>
                    <a:srgbClr val="006699"/>
                  </a:solidFill>
                  <a:sym typeface="Symbol" pitchFamily="18" charset="2"/>
                </a:endParaRPr>
              </a:p>
              <a:p>
                <a:pPr lvl="2">
                  <a:spcBef>
                    <a:spcPts val="0"/>
                  </a:spcBef>
                  <a:spcAft>
                    <a:spcPts val="600"/>
                  </a:spcAft>
                  <a:buFontTx/>
                  <a:buChar char="-"/>
                </a:pPr>
                <a:r>
                  <a:rPr lang="en-US" altLang="de-DE" sz="1800" dirty="0">
                    <a:solidFill>
                      <a:srgbClr val="006699"/>
                    </a:solidFill>
                    <a:sym typeface="Symbol" pitchFamily="18" charset="2"/>
                  </a:rPr>
                  <a:t>Monitor and adjust your </a:t>
                </a:r>
                <a:r>
                  <a:rPr lang="en-US" altLang="de-DE" sz="1800" dirty="0" smtClean="0">
                    <a:solidFill>
                      <a:srgbClr val="006699"/>
                    </a:solidFill>
                    <a:sym typeface="Symbol" pitchFamily="18" charset="2"/>
                  </a:rPr>
                  <a:t>project - </a:t>
                </a:r>
                <a:r>
                  <a:rPr lang="en-US" altLang="de-DE" sz="1800" dirty="0">
                    <a:solidFill>
                      <a:srgbClr val="006699"/>
                    </a:solidFill>
                    <a:sym typeface="Symbol" pitchFamily="18" charset="2"/>
                  </a:rPr>
                  <a:t>nobody can fully predict restoration </a:t>
                </a:r>
                <a:r>
                  <a:rPr lang="en-US" altLang="de-DE" sz="1800" dirty="0" smtClean="0">
                    <a:solidFill>
                      <a:srgbClr val="006699"/>
                    </a:solidFill>
                    <a:sym typeface="Symbol" pitchFamily="18" charset="2"/>
                  </a:rPr>
                  <a:t>effects</a:t>
                </a:r>
              </a:p>
              <a:p>
                <a:pPr lvl="3">
                  <a:spcBef>
                    <a:spcPts val="0"/>
                  </a:spcBef>
                  <a:spcAft>
                    <a:spcPts val="600"/>
                  </a:spcAft>
                  <a:buFontTx/>
                  <a:buChar char="-"/>
                </a:pPr>
                <a:r>
                  <a:rPr lang="en-US" altLang="de-DE" sz="1800" dirty="0" smtClean="0">
                    <a:solidFill>
                      <a:srgbClr val="006699"/>
                    </a:solidFill>
                    <a:sym typeface="Symbol" pitchFamily="18" charset="2"/>
                  </a:rPr>
                  <a:t>Mainly info on simple metrics (richness, diversity) – objective?</a:t>
                </a:r>
              </a:p>
              <a:p>
                <a:pPr lvl="3">
                  <a:spcBef>
                    <a:spcPts val="0"/>
                  </a:spcBef>
                  <a:spcAft>
                    <a:spcPts val="600"/>
                  </a:spcAft>
                  <a:buFontTx/>
                  <a:buChar char="-"/>
                </a:pPr>
                <a:r>
                  <a:rPr lang="en-US" altLang="de-DE" sz="1800" dirty="0" smtClean="0">
                    <a:solidFill>
                      <a:srgbClr val="006699"/>
                    </a:solidFill>
                    <a:sym typeface="Symbol" pitchFamily="18" charset="2"/>
                  </a:rPr>
                  <a:t>Contrasting results</a:t>
                </a:r>
              </a:p>
              <a:p>
                <a:pPr lvl="3">
                  <a:spcBef>
                    <a:spcPts val="0"/>
                  </a:spcBef>
                  <a:spcAft>
                    <a:spcPts val="600"/>
                  </a:spcAft>
                  <a:buFontTx/>
                  <a:buChar char="-"/>
                </a:pPr>
                <a:r>
                  <a:rPr lang="en-US" altLang="de-DE" sz="1800" dirty="0" smtClean="0">
                    <a:solidFill>
                      <a:srgbClr val="006699"/>
                    </a:solidFill>
                    <a:sym typeface="Symbol" pitchFamily="18" charset="2"/>
                  </a:rPr>
                  <a:t>Meta-analysis: </a:t>
                </a:r>
                <a:r>
                  <a:rPr lang="en-US" altLang="de-DE" sz="1800" dirty="0">
                    <a:solidFill>
                      <a:srgbClr val="006699"/>
                    </a:solidFill>
                    <a:sym typeface="Symbol" pitchFamily="18" charset="2"/>
                  </a:rPr>
                  <a:t>h</a:t>
                </a:r>
                <a:r>
                  <a:rPr lang="en-US" altLang="de-DE" sz="1800" dirty="0" smtClean="0">
                    <a:solidFill>
                      <a:srgbClr val="006699"/>
                    </a:solidFill>
                    <a:sym typeface="Symbol" pitchFamily="18" charset="2"/>
                  </a:rPr>
                  <a:t>igh </a:t>
                </a:r>
                <a:r>
                  <a:rPr lang="en-US" altLang="de-DE" sz="1800" dirty="0">
                    <a:solidFill>
                      <a:srgbClr val="006699"/>
                    </a:solidFill>
                    <a:sym typeface="Symbol" pitchFamily="18" charset="2"/>
                  </a:rPr>
                  <a:t>variability, ~</a:t>
                </a:r>
                <a14:m>
                  <m:oMath xmlns:m="http://schemas.openxmlformats.org/officeDocument/2006/math">
                    <m:f>
                      <m:fPr>
                        <m:type m:val="skw"/>
                        <m:ctrlPr>
                          <a:rPr lang="en-US" altLang="de-DE" sz="1800" i="1">
                            <a:solidFill>
                              <a:srgbClr val="006699"/>
                            </a:solidFill>
                            <a:latin typeface="Cambria Math"/>
                            <a:sym typeface="Symbol" pitchFamily="18" charset="2"/>
                          </a:rPr>
                        </m:ctrlPr>
                      </m:fPr>
                      <m:num>
                        <m:r>
                          <a:rPr lang="de-DE" altLang="de-DE" sz="1800" i="1">
                            <a:solidFill>
                              <a:srgbClr val="006699"/>
                            </a:solidFill>
                            <a:latin typeface="Cambria Math"/>
                            <a:sym typeface="Symbol" pitchFamily="18" charset="2"/>
                          </a:rPr>
                          <m:t>1</m:t>
                        </m:r>
                      </m:num>
                      <m:den>
                        <m:r>
                          <a:rPr lang="de-DE" altLang="de-DE" sz="1800" i="1">
                            <a:solidFill>
                              <a:srgbClr val="006699"/>
                            </a:solidFill>
                            <a:latin typeface="Cambria Math"/>
                            <a:sym typeface="Symbol" pitchFamily="18" charset="2"/>
                          </a:rPr>
                          <m:t>3</m:t>
                        </m:r>
                      </m:den>
                    </m:f>
                    <m:r>
                      <a:rPr lang="de-DE" altLang="de-DE" sz="1800" i="1">
                        <a:solidFill>
                          <a:srgbClr val="006699"/>
                        </a:solidFill>
                        <a:latin typeface="Cambria Math"/>
                        <a:sym typeface="Symbol" pitchFamily="18" charset="2"/>
                      </a:rPr>
                      <m:t> </m:t>
                    </m:r>
                  </m:oMath>
                </a14:m>
                <a:r>
                  <a:rPr lang="en-US" altLang="de-DE" sz="1800" dirty="0" smtClean="0">
                    <a:solidFill>
                      <a:srgbClr val="006699"/>
                    </a:solidFill>
                    <a:sym typeface="Symbol" pitchFamily="18" charset="2"/>
                  </a:rPr>
                  <a:t>no </a:t>
                </a:r>
                <a:r>
                  <a:rPr lang="en-US" altLang="de-DE" sz="1800" dirty="0">
                    <a:solidFill>
                      <a:srgbClr val="006699"/>
                    </a:solidFill>
                    <a:sym typeface="Symbol" pitchFamily="18" charset="2"/>
                  </a:rPr>
                  <a:t>or negative </a:t>
                </a:r>
                <a:r>
                  <a:rPr lang="en-US" altLang="de-DE" sz="1800" dirty="0" smtClean="0">
                    <a:solidFill>
                      <a:srgbClr val="006699"/>
                    </a:solidFill>
                    <a:sym typeface="Symbol" pitchFamily="18" charset="2"/>
                  </a:rPr>
                  <a:t>effect</a:t>
                </a:r>
              </a:p>
            </p:txBody>
          </p:sp>
        </mc:Choice>
        <mc:Fallback xmlns="">
          <p:sp>
            <p:nvSpPr>
              <p:cNvPr id="38" name="Text Box 52"/>
              <p:cNvSpPr txBox="1">
                <a:spLocks noRot="1" noChangeAspect="1" noMove="1" noResize="1" noEditPoints="1" noAdjustHandles="1" noChangeArrowheads="1" noChangeShapeType="1" noTextEdit="1"/>
              </p:cNvSpPr>
              <p:nvPr/>
            </p:nvSpPr>
            <p:spPr bwMode="auto">
              <a:xfrm>
                <a:off x="246063" y="1000125"/>
                <a:ext cx="8783637" cy="1815882"/>
              </a:xfrm>
              <a:prstGeom prst="rect">
                <a:avLst/>
              </a:prstGeom>
              <a:blipFill rotWithShape="1">
                <a:blip r:embed="rId3"/>
                <a:stretch>
                  <a:fillRect t="-1342" b="-3557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lstStyle/>
              <a:p>
                <a:r>
                  <a:rPr lang="de-DE">
                    <a:noFill/>
                  </a:rPr>
                  <a:t> </a:t>
                </a:r>
              </a:p>
            </p:txBody>
          </p:sp>
        </mc:Fallback>
      </mc:AlternateContent>
      <p:sp>
        <p:nvSpPr>
          <p:cNvPr id="3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
        <p:nvSpPr>
          <p:cNvPr id="26" name="Text Box 6"/>
          <p:cNvSpPr txBox="1">
            <a:spLocks noChangeArrowheads="1"/>
          </p:cNvSpPr>
          <p:nvPr/>
        </p:nvSpPr>
        <p:spPr bwMode="auto">
          <a:xfrm>
            <a:off x="7458920" y="6417810"/>
            <a:ext cx="1346807" cy="27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r>
              <a:rPr lang="de-DE" altLang="de-DE" sz="1200" dirty="0" smtClean="0">
                <a:solidFill>
                  <a:srgbClr val="006699"/>
                </a:solidFill>
              </a:rPr>
              <a:t>Kail et al. (2015)</a:t>
            </a:r>
            <a:endParaRPr lang="de-DE" altLang="de-DE" sz="1200" dirty="0">
              <a:solidFill>
                <a:srgbClr val="006699"/>
              </a:solidFill>
            </a:endParaRPr>
          </a:p>
        </p:txBody>
      </p:sp>
      <p:pic>
        <p:nvPicPr>
          <p:cNvPr id="16"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24100" y="2894064"/>
            <a:ext cx="4929654" cy="3697241"/>
          </a:xfrm>
          <a:prstGeom prst="rect">
            <a:avLst/>
          </a:prstGeom>
          <a:noFill/>
          <a:ln w="9525">
            <a:solidFill>
              <a:schemeClr val="bg1">
                <a:lumMod val="85000"/>
              </a:schemeClr>
            </a:solidFill>
            <a:miter lim="800000"/>
            <a:headEnd/>
            <a:tailEnd/>
          </a:ln>
        </p:spPr>
      </p:pic>
    </p:spTree>
    <p:extLst>
      <p:ext uri="{BB962C8B-B14F-4D97-AF65-F5344CB8AC3E}">
        <p14:creationId xmlns:p14="http://schemas.microsoft.com/office/powerpoint/2010/main" val="35213738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2"/>
          <p:cNvSpPr txBox="1">
            <a:spLocks noChangeArrowheads="1"/>
          </p:cNvSpPr>
          <p:nvPr/>
        </p:nvSpPr>
        <p:spPr bwMode="auto">
          <a:xfrm>
            <a:off x="246063" y="1000125"/>
            <a:ext cx="8783637" cy="272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sym typeface="Symbol" pitchFamily="18" charset="2"/>
              </a:rPr>
              <a:t>02 Societal benefits</a:t>
            </a:r>
            <a:endParaRPr lang="en-GB" altLang="de-DE" sz="1800" b="1" dirty="0">
              <a:solidFill>
                <a:srgbClr val="006699"/>
              </a:solidFill>
              <a:sym typeface="Symbol" pitchFamily="18" charset="2"/>
            </a:endParaRPr>
          </a:p>
          <a:p>
            <a:pPr lvl="2">
              <a:spcBef>
                <a:spcPts val="0"/>
              </a:spcBef>
              <a:spcAft>
                <a:spcPts val="600"/>
              </a:spcAft>
              <a:buFontTx/>
              <a:buChar char="-"/>
            </a:pPr>
            <a:r>
              <a:rPr lang="en-US" altLang="de-DE" sz="1800" dirty="0">
                <a:solidFill>
                  <a:srgbClr val="006699"/>
                </a:solidFill>
                <a:sym typeface="Symbol" pitchFamily="18" charset="2"/>
              </a:rPr>
              <a:t>Restoration pays – it increases ecosystem </a:t>
            </a:r>
            <a:r>
              <a:rPr lang="en-US" altLang="de-DE" sz="1800" dirty="0" smtClean="0">
                <a:solidFill>
                  <a:srgbClr val="006699"/>
                </a:solidFill>
                <a:sym typeface="Symbol" pitchFamily="18" charset="2"/>
              </a:rPr>
              <a:t>services</a:t>
            </a:r>
          </a:p>
          <a:p>
            <a:pPr lvl="3">
              <a:spcBef>
                <a:spcPts val="0"/>
              </a:spcBef>
              <a:spcAft>
                <a:spcPts val="600"/>
              </a:spcAft>
              <a:buFontTx/>
              <a:buChar char="-"/>
            </a:pPr>
            <a:r>
              <a:rPr lang="en-US" altLang="de-DE" sz="1800" dirty="0" smtClean="0">
                <a:solidFill>
                  <a:srgbClr val="006699"/>
                </a:solidFill>
                <a:sym typeface="Symbol" pitchFamily="18" charset="2"/>
              </a:rPr>
              <a:t>Few studies (research need!)</a:t>
            </a:r>
          </a:p>
          <a:p>
            <a:pPr lvl="3">
              <a:spcBef>
                <a:spcPts val="0"/>
              </a:spcBef>
              <a:spcAft>
                <a:spcPts val="600"/>
              </a:spcAft>
              <a:buFontTx/>
              <a:buChar char="-"/>
            </a:pPr>
            <a:r>
              <a:rPr lang="en-US" altLang="de-DE" sz="1800" dirty="0" smtClean="0">
                <a:solidFill>
                  <a:srgbClr val="006699"/>
                </a:solidFill>
                <a:sym typeface="Symbol" pitchFamily="18" charset="2"/>
              </a:rPr>
              <a:t>Restoration increases ES</a:t>
            </a:r>
            <a:br>
              <a:rPr lang="en-US" altLang="de-DE" sz="1800" dirty="0" smtClean="0">
                <a:solidFill>
                  <a:srgbClr val="006699"/>
                </a:solidFill>
                <a:sym typeface="Symbol" pitchFamily="18" charset="2"/>
              </a:rPr>
            </a:br>
            <a:r>
              <a:rPr lang="en-US" altLang="de-DE" sz="1800" dirty="0" smtClean="0">
                <a:solidFill>
                  <a:srgbClr val="006699"/>
                </a:solidFill>
                <a:sym typeface="Symbol" pitchFamily="18" charset="2"/>
              </a:rPr>
              <a:t>(total economic value)</a:t>
            </a:r>
          </a:p>
          <a:p>
            <a:pPr lvl="3">
              <a:spcBef>
                <a:spcPts val="0"/>
              </a:spcBef>
              <a:spcAft>
                <a:spcPts val="600"/>
              </a:spcAft>
              <a:buFontTx/>
              <a:buChar char="-"/>
            </a:pPr>
            <a:r>
              <a:rPr lang="en-US" altLang="de-DE" sz="1800" dirty="0" smtClean="0">
                <a:solidFill>
                  <a:srgbClr val="006699"/>
                </a:solidFill>
                <a:sym typeface="Symbol" pitchFamily="18" charset="2"/>
              </a:rPr>
              <a:t>Depends on assumptions?</a:t>
            </a:r>
          </a:p>
          <a:p>
            <a:pPr marL="990600" lvl="2" indent="-266700">
              <a:spcBef>
                <a:spcPts val="0"/>
              </a:spcBef>
              <a:spcAft>
                <a:spcPts val="600"/>
              </a:spcAft>
            </a:pPr>
            <a:r>
              <a:rPr lang="en-US" altLang="de-DE" sz="1800" dirty="0" smtClean="0">
                <a:solidFill>
                  <a:srgbClr val="006699"/>
                </a:solidFill>
                <a:sym typeface="Wingdings"/>
              </a:rPr>
              <a:t></a:t>
            </a:r>
            <a:r>
              <a:rPr lang="en-US" altLang="de-DE" sz="1800" dirty="0" smtClean="0">
                <a:solidFill>
                  <a:srgbClr val="006699"/>
                </a:solidFill>
                <a:sym typeface="Symbol" pitchFamily="18" charset="2"/>
              </a:rPr>
              <a:t>Select measures to </a:t>
            </a:r>
            <a:r>
              <a:rPr lang="en-US" altLang="de-DE" sz="1800" dirty="0" err="1" smtClean="0">
                <a:solidFill>
                  <a:srgbClr val="006699"/>
                </a:solidFill>
                <a:sym typeface="Symbol" pitchFamily="18" charset="2"/>
              </a:rPr>
              <a:t>maximise</a:t>
            </a:r>
            <a:r>
              <a:rPr lang="en-US" altLang="de-DE" sz="1800" dirty="0">
                <a:solidFill>
                  <a:srgbClr val="006699"/>
                </a:solidFill>
                <a:sym typeface="Symbol" pitchFamily="18" charset="2"/>
              </a:rPr>
              <a:t/>
            </a:r>
            <a:br>
              <a:rPr lang="en-US" altLang="de-DE" sz="1800" dirty="0">
                <a:solidFill>
                  <a:srgbClr val="006699"/>
                </a:solidFill>
                <a:sym typeface="Symbol" pitchFamily="18" charset="2"/>
              </a:rPr>
            </a:br>
            <a:r>
              <a:rPr lang="en-US" altLang="de-DE" sz="1800" dirty="0" smtClean="0">
                <a:solidFill>
                  <a:srgbClr val="006699"/>
                </a:solidFill>
                <a:sym typeface="Symbol" pitchFamily="18" charset="2"/>
              </a:rPr>
              <a:t>overall benefit</a:t>
            </a:r>
          </a:p>
        </p:txBody>
      </p:sp>
      <p:sp>
        <p:nvSpPr>
          <p:cNvPr id="3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
        <p:nvSpPr>
          <p:cNvPr id="26" name="Text Box 6"/>
          <p:cNvSpPr txBox="1">
            <a:spLocks noChangeArrowheads="1"/>
          </p:cNvSpPr>
          <p:nvPr/>
        </p:nvSpPr>
        <p:spPr bwMode="auto">
          <a:xfrm>
            <a:off x="5925650" y="6417810"/>
            <a:ext cx="3045541" cy="27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algn="r" eaLnBrk="1" hangingPunct="1"/>
            <a:r>
              <a:rPr lang="de-DE" altLang="de-DE" sz="1200" dirty="0" smtClean="0">
                <a:solidFill>
                  <a:srgbClr val="006699"/>
                </a:solidFill>
              </a:rPr>
              <a:t>Acuña et al. (2013), </a:t>
            </a:r>
            <a:r>
              <a:rPr lang="de-DE" altLang="de-DE" sz="1200" dirty="0" err="1" smtClean="0">
                <a:solidFill>
                  <a:srgbClr val="006699"/>
                </a:solidFill>
              </a:rPr>
              <a:t>Vermaat</a:t>
            </a:r>
            <a:r>
              <a:rPr lang="de-DE" altLang="de-DE" sz="1200" dirty="0" smtClean="0">
                <a:solidFill>
                  <a:srgbClr val="006699"/>
                </a:solidFill>
              </a:rPr>
              <a:t> et al. (2015) </a:t>
            </a:r>
            <a:endParaRPr lang="de-DE" altLang="de-DE" sz="1200" dirty="0">
              <a:solidFill>
                <a:srgbClr val="006699"/>
              </a:solidFill>
            </a:endParaRPr>
          </a:p>
        </p:txBody>
      </p:sp>
      <p:pic>
        <p:nvPicPr>
          <p:cNvPr id="5122"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534658" y="4464275"/>
            <a:ext cx="6298757" cy="1971226"/>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5123" name="Picture 3"/>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106551" y="1773238"/>
            <a:ext cx="3726864" cy="2630376"/>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09314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2"/>
          <p:cNvSpPr txBox="1">
            <a:spLocks noChangeArrowheads="1"/>
          </p:cNvSpPr>
          <p:nvPr/>
        </p:nvSpPr>
        <p:spPr bwMode="auto">
          <a:xfrm>
            <a:off x="246063" y="1000125"/>
            <a:ext cx="878363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sym typeface="Symbol" pitchFamily="18" charset="2"/>
              </a:rPr>
              <a:t>03 Organism group</a:t>
            </a:r>
            <a:endParaRPr lang="en-GB" altLang="de-DE" sz="1800" b="1" dirty="0">
              <a:solidFill>
                <a:srgbClr val="006699"/>
              </a:solidFill>
              <a:sym typeface="Symbol" pitchFamily="18" charset="2"/>
            </a:endParaRPr>
          </a:p>
          <a:p>
            <a:pPr lvl="2">
              <a:spcBef>
                <a:spcPts val="0"/>
              </a:spcBef>
              <a:spcAft>
                <a:spcPts val="600"/>
              </a:spcAft>
              <a:buFontTx/>
              <a:buChar char="-"/>
            </a:pPr>
            <a:r>
              <a:rPr lang="en-US" altLang="de-DE" sz="1800" dirty="0">
                <a:solidFill>
                  <a:srgbClr val="006699"/>
                </a:solidFill>
                <a:sym typeface="Symbol" pitchFamily="18" charset="2"/>
              </a:rPr>
              <a:t>Terrestrial and semi-aquatic species benefit most from </a:t>
            </a:r>
            <a:r>
              <a:rPr lang="en-US" altLang="de-DE" sz="1800" dirty="0" smtClean="0">
                <a:solidFill>
                  <a:srgbClr val="006699"/>
                </a:solidFill>
                <a:sym typeface="Symbol" pitchFamily="18" charset="2"/>
              </a:rPr>
              <a:t>restoration</a:t>
            </a:r>
          </a:p>
          <a:p>
            <a:pPr lvl="3">
              <a:spcBef>
                <a:spcPts val="0"/>
              </a:spcBef>
              <a:spcAft>
                <a:spcPts val="600"/>
              </a:spcAft>
              <a:buFontTx/>
              <a:buChar char="-"/>
            </a:pPr>
            <a:r>
              <a:rPr lang="en-US" altLang="de-DE" sz="1800" dirty="0" smtClean="0">
                <a:solidFill>
                  <a:srgbClr val="006699"/>
                </a:solidFill>
                <a:sym typeface="Symbol" pitchFamily="18" charset="2"/>
              </a:rPr>
              <a:t>Higher richness (short term, few years)</a:t>
            </a:r>
          </a:p>
        </p:txBody>
      </p:sp>
      <p:sp>
        <p:nvSpPr>
          <p:cNvPr id="3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grpSp>
        <p:nvGrpSpPr>
          <p:cNvPr id="16" name="Gruppieren 15"/>
          <p:cNvGrpSpPr/>
          <p:nvPr/>
        </p:nvGrpSpPr>
        <p:grpSpPr>
          <a:xfrm>
            <a:off x="612000" y="2224458"/>
            <a:ext cx="2160000" cy="2193549"/>
            <a:chOff x="612000" y="2224458"/>
            <a:chExt cx="2160000" cy="2193549"/>
          </a:xfrm>
          <a:solidFill>
            <a:srgbClr val="DDF2FB"/>
          </a:solidFill>
        </p:grpSpPr>
        <p:grpSp>
          <p:nvGrpSpPr>
            <p:cNvPr id="17" name="Gruppieren 16"/>
            <p:cNvGrpSpPr/>
            <p:nvPr/>
          </p:nvGrpSpPr>
          <p:grpSpPr>
            <a:xfrm>
              <a:off x="612000" y="2224458"/>
              <a:ext cx="2160000" cy="2193549"/>
              <a:chOff x="612000" y="2224458"/>
              <a:chExt cx="2160000" cy="2193549"/>
            </a:xfrm>
            <a:grpFill/>
          </p:grpSpPr>
          <p:pic>
            <p:nvPicPr>
              <p:cNvPr id="20" name="Picture 11"/>
              <p:cNvPicPr>
                <a:picLocks noChangeArrowheads="1"/>
              </p:cNvPicPr>
              <p:nvPr/>
            </p:nvPicPr>
            <p:blipFill rotWithShape="1">
              <a:blip r:embed="rId3" cstate="screen">
                <a:extLst>
                  <a:ext uri="{28A0092B-C50C-407E-A947-70E740481C1C}">
                    <a14:useLocalDpi xmlns:a14="http://schemas.microsoft.com/office/drawing/2010/main"/>
                  </a:ext>
                </a:extLst>
              </a:blip>
              <a:srcRect l="-1" r="23275"/>
              <a:stretch/>
            </p:blipFill>
            <p:spPr bwMode="auto">
              <a:xfrm>
                <a:off x="612000" y="2309128"/>
                <a:ext cx="2158999" cy="2108879"/>
              </a:xfrm>
              <a:prstGeom prst="rect">
                <a:avLst/>
              </a:prstGeom>
              <a:grpFill/>
              <a:ln w="9525">
                <a:solidFill>
                  <a:srgbClr val="DDF2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 Box 67"/>
              <p:cNvSpPr txBox="1">
                <a:spLocks noChangeArrowheads="1"/>
              </p:cNvSpPr>
              <p:nvPr/>
            </p:nvSpPr>
            <p:spPr bwMode="auto">
              <a:xfrm>
                <a:off x="612000" y="2224458"/>
                <a:ext cx="2160000" cy="276999"/>
              </a:xfrm>
              <a:prstGeom prst="rect">
                <a:avLst/>
              </a:prstGeom>
              <a:grpFill/>
              <a:ln w="15875">
                <a:solidFill>
                  <a:srgbClr val="DDF2FB"/>
                </a:solidFill>
              </a:ln>
              <a:effectLst/>
            </p:spPr>
            <p:txBody>
              <a:bodyPr wrap="square">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ctr">
                  <a:spcBef>
                    <a:spcPct val="0"/>
                  </a:spcBef>
                  <a:spcAft>
                    <a:spcPct val="25000"/>
                  </a:spcAft>
                </a:pPr>
                <a:r>
                  <a:rPr lang="en-GB" altLang="de-DE" sz="1200" dirty="0" smtClean="0">
                    <a:solidFill>
                      <a:srgbClr val="006699"/>
                    </a:solidFill>
                    <a:sym typeface="Symbol" pitchFamily="18" charset="2"/>
                  </a:rPr>
                  <a:t>Floodplain vegetation</a:t>
                </a:r>
                <a:endParaRPr lang="en-GB" altLang="de-DE" sz="1200" dirty="0">
                  <a:solidFill>
                    <a:srgbClr val="006699"/>
                  </a:solidFill>
                  <a:sym typeface="Symbol" pitchFamily="18" charset="2"/>
                </a:endParaRPr>
              </a:p>
            </p:txBody>
          </p:sp>
        </p:grpSp>
        <p:sp>
          <p:nvSpPr>
            <p:cNvPr id="18" name="Text Box 55"/>
            <p:cNvSpPr txBox="1">
              <a:spLocks noChangeArrowheads="1"/>
            </p:cNvSpPr>
            <p:nvPr/>
          </p:nvSpPr>
          <p:spPr bwMode="auto">
            <a:xfrm>
              <a:off x="864394" y="2523456"/>
              <a:ext cx="1008062" cy="307777"/>
            </a:xfrm>
            <a:prstGeom prst="rect">
              <a:avLst/>
            </a:prstGeom>
            <a:solidFill>
              <a:srgbClr val="FFFFFF"/>
            </a:solidFill>
            <a:ln w="9525">
              <a:noFill/>
              <a:miter lim="800000"/>
              <a:headEnd/>
              <a:tailEnd/>
            </a:ln>
            <a:extLst/>
          </p:spPr>
          <p:txBody>
            <a:bodyPr>
              <a:spAutoFit/>
            </a:bodyPr>
            <a:lstStyle>
              <a:lvl1pPr marL="369888" indent="-369888" eaLnBrk="0" hangingPunct="0">
                <a:defRPr sz="2000">
                  <a:solidFill>
                    <a:schemeClr val="tx1"/>
                  </a:solidFill>
                  <a:latin typeface="Times New Roman" pitchFamily="18" charset="0"/>
                  <a:ea typeface="SimSun" pitchFamily="2" charset="-122"/>
                </a:defRPr>
              </a:lvl1pPr>
              <a:lvl2pPr marL="742950" indent="-285750" eaLnBrk="0" hangingPunct="0">
                <a:defRPr sz="2000">
                  <a:solidFill>
                    <a:schemeClr val="tx1"/>
                  </a:solidFill>
                  <a:latin typeface="Times New Roman" pitchFamily="18" charset="0"/>
                  <a:ea typeface="SimSun" pitchFamily="2" charset="-122"/>
                </a:defRPr>
              </a:lvl2pPr>
              <a:lvl3pPr marL="1143000" indent="-228600" eaLnBrk="0" hangingPunct="0">
                <a:defRPr sz="2000">
                  <a:solidFill>
                    <a:schemeClr val="tx1"/>
                  </a:solidFill>
                  <a:latin typeface="Times New Roman" pitchFamily="18" charset="0"/>
                  <a:ea typeface="SimSun" pitchFamily="2" charset="-122"/>
                </a:defRPr>
              </a:lvl3pPr>
              <a:lvl4pPr marL="1600200" indent="-228600" eaLnBrk="0" hangingPunct="0">
                <a:defRPr sz="2000">
                  <a:solidFill>
                    <a:schemeClr val="tx1"/>
                  </a:solidFill>
                  <a:latin typeface="Times New Roman" pitchFamily="18" charset="0"/>
                  <a:ea typeface="SimSun" pitchFamily="2" charset="-122"/>
                </a:defRPr>
              </a:lvl4pPr>
              <a:lvl5pPr marL="2057400" indent="-228600" eaLnBrk="0" hangingPunct="0">
                <a:defRPr sz="2000">
                  <a:solidFill>
                    <a:schemeClr val="tx1"/>
                  </a:solidFill>
                  <a:latin typeface="Times New Roman" pitchFamily="18" charset="0"/>
                  <a:ea typeface="SimSun" pitchFamily="2" charset="-122"/>
                </a:defRPr>
              </a:lvl5pPr>
              <a:lvl6pPr marL="2514600" indent="-228600" eaLnBrk="0" fontAlgn="base" hangingPunct="0">
                <a:spcBef>
                  <a:spcPct val="50000"/>
                </a:spcBef>
                <a:spcAft>
                  <a:spcPct val="0"/>
                </a:spcAft>
                <a:defRPr sz="2000">
                  <a:solidFill>
                    <a:schemeClr val="tx1"/>
                  </a:solidFill>
                  <a:latin typeface="Times New Roman" pitchFamily="18" charset="0"/>
                  <a:ea typeface="SimSun" pitchFamily="2" charset="-122"/>
                </a:defRPr>
              </a:lvl6pPr>
              <a:lvl7pPr marL="2971800" indent="-228600" eaLnBrk="0" fontAlgn="base" hangingPunct="0">
                <a:spcBef>
                  <a:spcPct val="50000"/>
                </a:spcBef>
                <a:spcAft>
                  <a:spcPct val="0"/>
                </a:spcAft>
                <a:defRPr sz="2000">
                  <a:solidFill>
                    <a:schemeClr val="tx1"/>
                  </a:solidFill>
                  <a:latin typeface="Times New Roman" pitchFamily="18" charset="0"/>
                  <a:ea typeface="SimSun" pitchFamily="2" charset="-122"/>
                </a:defRPr>
              </a:lvl7pPr>
              <a:lvl8pPr marL="3429000" indent="-228600" eaLnBrk="0" fontAlgn="base" hangingPunct="0">
                <a:spcBef>
                  <a:spcPct val="50000"/>
                </a:spcBef>
                <a:spcAft>
                  <a:spcPct val="0"/>
                </a:spcAft>
                <a:defRPr sz="2000">
                  <a:solidFill>
                    <a:schemeClr val="tx1"/>
                  </a:solidFill>
                  <a:latin typeface="Times New Roman" pitchFamily="18" charset="0"/>
                  <a:ea typeface="SimSun" pitchFamily="2" charset="-122"/>
                </a:defRPr>
              </a:lvl8pPr>
              <a:lvl9pPr marL="3886200" indent="-228600" eaLnBrk="0" fontAlgn="base" hangingPunct="0">
                <a:spcBef>
                  <a:spcPct val="50000"/>
                </a:spcBef>
                <a:spcAft>
                  <a:spcPct val="0"/>
                </a:spcAft>
                <a:defRPr sz="2000">
                  <a:solidFill>
                    <a:schemeClr val="tx1"/>
                  </a:solidFill>
                  <a:latin typeface="Times New Roman" pitchFamily="18" charset="0"/>
                  <a:ea typeface="SimSun" pitchFamily="2" charset="-122"/>
                </a:defRPr>
              </a:lvl9pPr>
            </a:lstStyle>
            <a:p>
              <a:pPr eaLnBrk="1" hangingPunct="1">
                <a:spcBef>
                  <a:spcPct val="0"/>
                </a:spcBef>
              </a:pPr>
              <a:r>
                <a:rPr lang="en-US" altLang="de-DE" sz="1400" dirty="0">
                  <a:solidFill>
                    <a:srgbClr val="006699"/>
                  </a:solidFill>
                  <a:latin typeface="Calibri" pitchFamily="34" charset="0"/>
                </a:rPr>
                <a:t>p &lt; 0.01</a:t>
              </a:r>
            </a:p>
          </p:txBody>
        </p:sp>
        <p:sp>
          <p:nvSpPr>
            <p:cNvPr id="19" name="Text Box 55"/>
            <p:cNvSpPr txBox="1">
              <a:spLocks noChangeArrowheads="1"/>
            </p:cNvSpPr>
            <p:nvPr/>
          </p:nvSpPr>
          <p:spPr bwMode="auto">
            <a:xfrm>
              <a:off x="978937" y="4252314"/>
              <a:ext cx="1715860" cy="161583"/>
            </a:xfrm>
            <a:prstGeom prst="rect">
              <a:avLst/>
            </a:prstGeom>
            <a:solidFill>
              <a:schemeClr val="bg1"/>
            </a:solidFill>
            <a:ln>
              <a:noFill/>
            </a:ln>
          </p:spPr>
          <p:txBody>
            <a:bodyPr wrap="square" lIns="0" tIns="0" rIns="0" bIns="0">
              <a:spAutoFit/>
            </a:bodyPr>
            <a:lstStyle>
              <a:lvl1pPr marL="369888" indent="-369888" eaLnBrk="0" hangingPunct="0">
                <a:defRPr sz="2000">
                  <a:solidFill>
                    <a:schemeClr val="tx1"/>
                  </a:solidFill>
                  <a:latin typeface="Times New Roman" pitchFamily="18" charset="0"/>
                  <a:ea typeface="SimSun" pitchFamily="2" charset="-122"/>
                </a:defRPr>
              </a:lvl1pPr>
              <a:lvl2pPr marL="742950" indent="-285750" eaLnBrk="0" hangingPunct="0">
                <a:defRPr sz="2000">
                  <a:solidFill>
                    <a:schemeClr val="tx1"/>
                  </a:solidFill>
                  <a:latin typeface="Times New Roman" pitchFamily="18" charset="0"/>
                  <a:ea typeface="SimSun" pitchFamily="2" charset="-122"/>
                </a:defRPr>
              </a:lvl2pPr>
              <a:lvl3pPr marL="1143000" indent="-228600" eaLnBrk="0" hangingPunct="0">
                <a:defRPr sz="2000">
                  <a:solidFill>
                    <a:schemeClr val="tx1"/>
                  </a:solidFill>
                  <a:latin typeface="Times New Roman" pitchFamily="18" charset="0"/>
                  <a:ea typeface="SimSun" pitchFamily="2" charset="-122"/>
                </a:defRPr>
              </a:lvl3pPr>
              <a:lvl4pPr marL="1600200" indent="-228600" eaLnBrk="0" hangingPunct="0">
                <a:defRPr sz="2000">
                  <a:solidFill>
                    <a:schemeClr val="tx1"/>
                  </a:solidFill>
                  <a:latin typeface="Times New Roman" pitchFamily="18" charset="0"/>
                  <a:ea typeface="SimSun" pitchFamily="2" charset="-122"/>
                </a:defRPr>
              </a:lvl4pPr>
              <a:lvl5pPr marL="2057400" indent="-228600" eaLnBrk="0" hangingPunct="0">
                <a:defRPr sz="2000">
                  <a:solidFill>
                    <a:schemeClr val="tx1"/>
                  </a:solidFill>
                  <a:latin typeface="Times New Roman" pitchFamily="18" charset="0"/>
                  <a:ea typeface="SimSun" pitchFamily="2" charset="-122"/>
                </a:defRPr>
              </a:lvl5pPr>
              <a:lvl6pPr marL="2514600" indent="-228600" eaLnBrk="0" fontAlgn="base" hangingPunct="0">
                <a:spcBef>
                  <a:spcPct val="50000"/>
                </a:spcBef>
                <a:spcAft>
                  <a:spcPct val="0"/>
                </a:spcAft>
                <a:defRPr sz="2000">
                  <a:solidFill>
                    <a:schemeClr val="tx1"/>
                  </a:solidFill>
                  <a:latin typeface="Times New Roman" pitchFamily="18" charset="0"/>
                  <a:ea typeface="SimSun" pitchFamily="2" charset="-122"/>
                </a:defRPr>
              </a:lvl6pPr>
              <a:lvl7pPr marL="2971800" indent="-228600" eaLnBrk="0" fontAlgn="base" hangingPunct="0">
                <a:spcBef>
                  <a:spcPct val="50000"/>
                </a:spcBef>
                <a:spcAft>
                  <a:spcPct val="0"/>
                </a:spcAft>
                <a:defRPr sz="2000">
                  <a:solidFill>
                    <a:schemeClr val="tx1"/>
                  </a:solidFill>
                  <a:latin typeface="Times New Roman" pitchFamily="18" charset="0"/>
                  <a:ea typeface="SimSun" pitchFamily="2" charset="-122"/>
                </a:defRPr>
              </a:lvl7pPr>
              <a:lvl8pPr marL="3429000" indent="-228600" eaLnBrk="0" fontAlgn="base" hangingPunct="0">
                <a:spcBef>
                  <a:spcPct val="50000"/>
                </a:spcBef>
                <a:spcAft>
                  <a:spcPct val="0"/>
                </a:spcAft>
                <a:defRPr sz="2000">
                  <a:solidFill>
                    <a:schemeClr val="tx1"/>
                  </a:solidFill>
                  <a:latin typeface="Times New Roman" pitchFamily="18" charset="0"/>
                  <a:ea typeface="SimSun" pitchFamily="2" charset="-122"/>
                </a:defRPr>
              </a:lvl8pPr>
              <a:lvl9pPr marL="3886200" indent="-228600" eaLnBrk="0" fontAlgn="base" hangingPunct="0">
                <a:spcBef>
                  <a:spcPct val="50000"/>
                </a:spcBef>
                <a:spcAft>
                  <a:spcPct val="0"/>
                </a:spcAft>
                <a:defRPr sz="2000">
                  <a:solidFill>
                    <a:schemeClr val="tx1"/>
                  </a:solidFill>
                  <a:latin typeface="Times New Roman" pitchFamily="18" charset="0"/>
                  <a:ea typeface="SimSun" pitchFamily="2" charset="-122"/>
                </a:defRPr>
              </a:lvl9pPr>
            </a:lstStyle>
            <a:p>
              <a:pPr algn="ctr" eaLnBrk="1" hangingPunct="1">
                <a:spcBef>
                  <a:spcPct val="0"/>
                </a:spcBef>
              </a:pPr>
              <a:r>
                <a:rPr lang="en-US" altLang="de-DE" sz="1050" dirty="0" smtClean="0">
                  <a:solidFill>
                    <a:srgbClr val="006699"/>
                  </a:solidFill>
                  <a:latin typeface="Calibri" pitchFamily="34" charset="0"/>
                </a:rPr>
                <a:t>Degraded    Restored</a:t>
              </a:r>
              <a:endParaRPr lang="en-US" altLang="de-DE" sz="1050" dirty="0">
                <a:solidFill>
                  <a:srgbClr val="006699"/>
                </a:solidFill>
                <a:latin typeface="Calibri" pitchFamily="34" charset="0"/>
              </a:endParaRPr>
            </a:p>
          </p:txBody>
        </p:sp>
      </p:grpSp>
      <p:grpSp>
        <p:nvGrpSpPr>
          <p:cNvPr id="22" name="Gruppieren 21"/>
          <p:cNvGrpSpPr/>
          <p:nvPr/>
        </p:nvGrpSpPr>
        <p:grpSpPr>
          <a:xfrm>
            <a:off x="3067200" y="2224452"/>
            <a:ext cx="2163225" cy="2190474"/>
            <a:chOff x="3067200" y="2224452"/>
            <a:chExt cx="2163225" cy="2190474"/>
          </a:xfrm>
          <a:solidFill>
            <a:srgbClr val="DDF2FB"/>
          </a:solidFill>
        </p:grpSpPr>
        <p:grpSp>
          <p:nvGrpSpPr>
            <p:cNvPr id="23" name="Gruppieren 22"/>
            <p:cNvGrpSpPr/>
            <p:nvPr/>
          </p:nvGrpSpPr>
          <p:grpSpPr>
            <a:xfrm>
              <a:off x="3067200" y="2224452"/>
              <a:ext cx="2163225" cy="2188875"/>
              <a:chOff x="3067200" y="2224452"/>
              <a:chExt cx="2163225" cy="2188875"/>
            </a:xfrm>
            <a:grpFill/>
          </p:grpSpPr>
          <p:pic>
            <p:nvPicPr>
              <p:cNvPr id="27" name="Picture 12"/>
              <p:cNvPicPr>
                <a:picLocks noChangeArrowheads="1"/>
              </p:cNvPicPr>
              <p:nvPr/>
            </p:nvPicPr>
            <p:blipFill rotWithShape="1">
              <a:blip r:embed="rId4" cstate="screen">
                <a:extLst>
                  <a:ext uri="{28A0092B-C50C-407E-A947-70E740481C1C}">
                    <a14:useLocalDpi xmlns:a14="http://schemas.microsoft.com/office/drawing/2010/main"/>
                  </a:ext>
                </a:extLst>
              </a:blip>
              <a:srcRect r="23952"/>
              <a:stretch/>
            </p:blipFill>
            <p:spPr bwMode="auto">
              <a:xfrm>
                <a:off x="3070425" y="2304446"/>
                <a:ext cx="2160000" cy="2108881"/>
              </a:xfrm>
              <a:prstGeom prst="rect">
                <a:avLst/>
              </a:prstGeom>
              <a:grpFill/>
              <a:ln w="9525">
                <a:solidFill>
                  <a:srgbClr val="DDF2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67"/>
              <p:cNvSpPr txBox="1">
                <a:spLocks noChangeArrowheads="1"/>
              </p:cNvSpPr>
              <p:nvPr/>
            </p:nvSpPr>
            <p:spPr bwMode="auto">
              <a:xfrm>
                <a:off x="3067200" y="2224452"/>
                <a:ext cx="2160000" cy="276999"/>
              </a:xfrm>
              <a:prstGeom prst="rect">
                <a:avLst/>
              </a:prstGeom>
              <a:grpFill/>
              <a:ln w="15875">
                <a:solidFill>
                  <a:srgbClr val="DDF2FB"/>
                </a:solidFill>
              </a:ln>
              <a:effectLst/>
            </p:spPr>
            <p:txBody>
              <a:bodyPr wrap="square">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ctr">
                  <a:spcBef>
                    <a:spcPct val="0"/>
                  </a:spcBef>
                  <a:spcAft>
                    <a:spcPct val="25000"/>
                  </a:spcAft>
                </a:pPr>
                <a:r>
                  <a:rPr lang="en-GB" altLang="de-DE" sz="1200" dirty="0" smtClean="0">
                    <a:solidFill>
                      <a:srgbClr val="006699"/>
                    </a:solidFill>
                    <a:sym typeface="Symbol" pitchFamily="18" charset="2"/>
                  </a:rPr>
                  <a:t>Ground beetles</a:t>
                </a:r>
                <a:endParaRPr lang="en-GB" altLang="de-DE" sz="1200" dirty="0">
                  <a:solidFill>
                    <a:srgbClr val="006699"/>
                  </a:solidFill>
                  <a:sym typeface="Symbol" pitchFamily="18" charset="2"/>
                </a:endParaRPr>
              </a:p>
            </p:txBody>
          </p:sp>
        </p:grpSp>
        <p:sp>
          <p:nvSpPr>
            <p:cNvPr id="24" name="Text Box 40"/>
            <p:cNvSpPr txBox="1">
              <a:spLocks noChangeArrowheads="1"/>
            </p:cNvSpPr>
            <p:nvPr/>
          </p:nvSpPr>
          <p:spPr bwMode="auto">
            <a:xfrm>
              <a:off x="3284197" y="2523455"/>
              <a:ext cx="1008062" cy="307777"/>
            </a:xfrm>
            <a:prstGeom prst="rect">
              <a:avLst/>
            </a:prstGeom>
            <a:solidFill>
              <a:srgbClr val="FFFFFF"/>
            </a:solidFill>
            <a:ln w="9525">
              <a:noFill/>
              <a:miter lim="800000"/>
              <a:headEnd/>
              <a:tailEnd/>
            </a:ln>
            <a:extLst/>
          </p:spPr>
          <p:txBody>
            <a:bodyPr>
              <a:spAutoFit/>
            </a:bodyPr>
            <a:lstStyle>
              <a:lvl1pPr marL="369888" indent="-369888" eaLnBrk="0" hangingPunct="0">
                <a:defRPr sz="2000">
                  <a:solidFill>
                    <a:schemeClr val="tx1"/>
                  </a:solidFill>
                  <a:latin typeface="Times New Roman" pitchFamily="18" charset="0"/>
                  <a:ea typeface="SimSun" pitchFamily="2" charset="-122"/>
                </a:defRPr>
              </a:lvl1pPr>
              <a:lvl2pPr marL="742950" indent="-285750" eaLnBrk="0" hangingPunct="0">
                <a:defRPr sz="2000">
                  <a:solidFill>
                    <a:schemeClr val="tx1"/>
                  </a:solidFill>
                  <a:latin typeface="Times New Roman" pitchFamily="18" charset="0"/>
                  <a:ea typeface="SimSun" pitchFamily="2" charset="-122"/>
                </a:defRPr>
              </a:lvl2pPr>
              <a:lvl3pPr marL="1143000" indent="-228600" eaLnBrk="0" hangingPunct="0">
                <a:defRPr sz="2000">
                  <a:solidFill>
                    <a:schemeClr val="tx1"/>
                  </a:solidFill>
                  <a:latin typeface="Times New Roman" pitchFamily="18" charset="0"/>
                  <a:ea typeface="SimSun" pitchFamily="2" charset="-122"/>
                </a:defRPr>
              </a:lvl3pPr>
              <a:lvl4pPr marL="1600200" indent="-228600" eaLnBrk="0" hangingPunct="0">
                <a:defRPr sz="2000">
                  <a:solidFill>
                    <a:schemeClr val="tx1"/>
                  </a:solidFill>
                  <a:latin typeface="Times New Roman" pitchFamily="18" charset="0"/>
                  <a:ea typeface="SimSun" pitchFamily="2" charset="-122"/>
                </a:defRPr>
              </a:lvl4pPr>
              <a:lvl5pPr marL="2057400" indent="-228600" eaLnBrk="0" hangingPunct="0">
                <a:defRPr sz="2000">
                  <a:solidFill>
                    <a:schemeClr val="tx1"/>
                  </a:solidFill>
                  <a:latin typeface="Times New Roman" pitchFamily="18" charset="0"/>
                  <a:ea typeface="SimSun" pitchFamily="2" charset="-122"/>
                </a:defRPr>
              </a:lvl5pPr>
              <a:lvl6pPr marL="2514600" indent="-228600" eaLnBrk="0" fontAlgn="base" hangingPunct="0">
                <a:spcBef>
                  <a:spcPct val="50000"/>
                </a:spcBef>
                <a:spcAft>
                  <a:spcPct val="0"/>
                </a:spcAft>
                <a:defRPr sz="2000">
                  <a:solidFill>
                    <a:schemeClr val="tx1"/>
                  </a:solidFill>
                  <a:latin typeface="Times New Roman" pitchFamily="18" charset="0"/>
                  <a:ea typeface="SimSun" pitchFamily="2" charset="-122"/>
                </a:defRPr>
              </a:lvl6pPr>
              <a:lvl7pPr marL="2971800" indent="-228600" eaLnBrk="0" fontAlgn="base" hangingPunct="0">
                <a:spcBef>
                  <a:spcPct val="50000"/>
                </a:spcBef>
                <a:spcAft>
                  <a:spcPct val="0"/>
                </a:spcAft>
                <a:defRPr sz="2000">
                  <a:solidFill>
                    <a:schemeClr val="tx1"/>
                  </a:solidFill>
                  <a:latin typeface="Times New Roman" pitchFamily="18" charset="0"/>
                  <a:ea typeface="SimSun" pitchFamily="2" charset="-122"/>
                </a:defRPr>
              </a:lvl7pPr>
              <a:lvl8pPr marL="3429000" indent="-228600" eaLnBrk="0" fontAlgn="base" hangingPunct="0">
                <a:spcBef>
                  <a:spcPct val="50000"/>
                </a:spcBef>
                <a:spcAft>
                  <a:spcPct val="0"/>
                </a:spcAft>
                <a:defRPr sz="2000">
                  <a:solidFill>
                    <a:schemeClr val="tx1"/>
                  </a:solidFill>
                  <a:latin typeface="Times New Roman" pitchFamily="18" charset="0"/>
                  <a:ea typeface="SimSun" pitchFamily="2" charset="-122"/>
                </a:defRPr>
              </a:lvl8pPr>
              <a:lvl9pPr marL="3886200" indent="-228600" eaLnBrk="0" fontAlgn="base" hangingPunct="0">
                <a:spcBef>
                  <a:spcPct val="50000"/>
                </a:spcBef>
                <a:spcAft>
                  <a:spcPct val="0"/>
                </a:spcAft>
                <a:defRPr sz="2000">
                  <a:solidFill>
                    <a:schemeClr val="tx1"/>
                  </a:solidFill>
                  <a:latin typeface="Times New Roman" pitchFamily="18" charset="0"/>
                  <a:ea typeface="SimSun" pitchFamily="2" charset="-122"/>
                </a:defRPr>
              </a:lvl9pPr>
            </a:lstStyle>
            <a:p>
              <a:pPr eaLnBrk="1" hangingPunct="1">
                <a:spcBef>
                  <a:spcPct val="0"/>
                </a:spcBef>
              </a:pPr>
              <a:r>
                <a:rPr lang="en-US" altLang="de-DE" sz="1400" dirty="0">
                  <a:solidFill>
                    <a:srgbClr val="006699"/>
                  </a:solidFill>
                  <a:latin typeface="Calibri" pitchFamily="34" charset="0"/>
                </a:rPr>
                <a:t>p &lt; 0.01</a:t>
              </a:r>
            </a:p>
          </p:txBody>
        </p:sp>
        <p:sp>
          <p:nvSpPr>
            <p:cNvPr id="25" name="Text Box 55"/>
            <p:cNvSpPr txBox="1">
              <a:spLocks noChangeArrowheads="1"/>
            </p:cNvSpPr>
            <p:nvPr/>
          </p:nvSpPr>
          <p:spPr bwMode="auto">
            <a:xfrm>
              <a:off x="3416591" y="4253343"/>
              <a:ext cx="1715860" cy="161583"/>
            </a:xfrm>
            <a:prstGeom prst="rect">
              <a:avLst/>
            </a:prstGeom>
            <a:solidFill>
              <a:schemeClr val="bg1"/>
            </a:solidFill>
            <a:ln>
              <a:noFill/>
            </a:ln>
          </p:spPr>
          <p:txBody>
            <a:bodyPr wrap="square" lIns="0" tIns="0" rIns="0" bIns="0">
              <a:spAutoFit/>
            </a:bodyPr>
            <a:lstStyle>
              <a:lvl1pPr marL="369888" indent="-369888" eaLnBrk="0" hangingPunct="0">
                <a:defRPr sz="2000">
                  <a:solidFill>
                    <a:schemeClr val="tx1"/>
                  </a:solidFill>
                  <a:latin typeface="Times New Roman" pitchFamily="18" charset="0"/>
                  <a:ea typeface="SimSun" pitchFamily="2" charset="-122"/>
                </a:defRPr>
              </a:lvl1pPr>
              <a:lvl2pPr marL="742950" indent="-285750" eaLnBrk="0" hangingPunct="0">
                <a:defRPr sz="2000">
                  <a:solidFill>
                    <a:schemeClr val="tx1"/>
                  </a:solidFill>
                  <a:latin typeface="Times New Roman" pitchFamily="18" charset="0"/>
                  <a:ea typeface="SimSun" pitchFamily="2" charset="-122"/>
                </a:defRPr>
              </a:lvl2pPr>
              <a:lvl3pPr marL="1143000" indent="-228600" eaLnBrk="0" hangingPunct="0">
                <a:defRPr sz="2000">
                  <a:solidFill>
                    <a:schemeClr val="tx1"/>
                  </a:solidFill>
                  <a:latin typeface="Times New Roman" pitchFamily="18" charset="0"/>
                  <a:ea typeface="SimSun" pitchFamily="2" charset="-122"/>
                </a:defRPr>
              </a:lvl3pPr>
              <a:lvl4pPr marL="1600200" indent="-228600" eaLnBrk="0" hangingPunct="0">
                <a:defRPr sz="2000">
                  <a:solidFill>
                    <a:schemeClr val="tx1"/>
                  </a:solidFill>
                  <a:latin typeface="Times New Roman" pitchFamily="18" charset="0"/>
                  <a:ea typeface="SimSun" pitchFamily="2" charset="-122"/>
                </a:defRPr>
              </a:lvl4pPr>
              <a:lvl5pPr marL="2057400" indent="-228600" eaLnBrk="0" hangingPunct="0">
                <a:defRPr sz="2000">
                  <a:solidFill>
                    <a:schemeClr val="tx1"/>
                  </a:solidFill>
                  <a:latin typeface="Times New Roman" pitchFamily="18" charset="0"/>
                  <a:ea typeface="SimSun" pitchFamily="2" charset="-122"/>
                </a:defRPr>
              </a:lvl5pPr>
              <a:lvl6pPr marL="2514600" indent="-228600" eaLnBrk="0" fontAlgn="base" hangingPunct="0">
                <a:spcBef>
                  <a:spcPct val="50000"/>
                </a:spcBef>
                <a:spcAft>
                  <a:spcPct val="0"/>
                </a:spcAft>
                <a:defRPr sz="2000">
                  <a:solidFill>
                    <a:schemeClr val="tx1"/>
                  </a:solidFill>
                  <a:latin typeface="Times New Roman" pitchFamily="18" charset="0"/>
                  <a:ea typeface="SimSun" pitchFamily="2" charset="-122"/>
                </a:defRPr>
              </a:lvl6pPr>
              <a:lvl7pPr marL="2971800" indent="-228600" eaLnBrk="0" fontAlgn="base" hangingPunct="0">
                <a:spcBef>
                  <a:spcPct val="50000"/>
                </a:spcBef>
                <a:spcAft>
                  <a:spcPct val="0"/>
                </a:spcAft>
                <a:defRPr sz="2000">
                  <a:solidFill>
                    <a:schemeClr val="tx1"/>
                  </a:solidFill>
                  <a:latin typeface="Times New Roman" pitchFamily="18" charset="0"/>
                  <a:ea typeface="SimSun" pitchFamily="2" charset="-122"/>
                </a:defRPr>
              </a:lvl7pPr>
              <a:lvl8pPr marL="3429000" indent="-228600" eaLnBrk="0" fontAlgn="base" hangingPunct="0">
                <a:spcBef>
                  <a:spcPct val="50000"/>
                </a:spcBef>
                <a:spcAft>
                  <a:spcPct val="0"/>
                </a:spcAft>
                <a:defRPr sz="2000">
                  <a:solidFill>
                    <a:schemeClr val="tx1"/>
                  </a:solidFill>
                  <a:latin typeface="Times New Roman" pitchFamily="18" charset="0"/>
                  <a:ea typeface="SimSun" pitchFamily="2" charset="-122"/>
                </a:defRPr>
              </a:lvl8pPr>
              <a:lvl9pPr marL="3886200" indent="-228600" eaLnBrk="0" fontAlgn="base" hangingPunct="0">
                <a:spcBef>
                  <a:spcPct val="50000"/>
                </a:spcBef>
                <a:spcAft>
                  <a:spcPct val="0"/>
                </a:spcAft>
                <a:defRPr sz="2000">
                  <a:solidFill>
                    <a:schemeClr val="tx1"/>
                  </a:solidFill>
                  <a:latin typeface="Times New Roman" pitchFamily="18" charset="0"/>
                  <a:ea typeface="SimSun" pitchFamily="2" charset="-122"/>
                </a:defRPr>
              </a:lvl9pPr>
            </a:lstStyle>
            <a:p>
              <a:pPr algn="ctr" eaLnBrk="1" hangingPunct="1">
                <a:spcBef>
                  <a:spcPct val="0"/>
                </a:spcBef>
              </a:pPr>
              <a:r>
                <a:rPr lang="en-US" altLang="de-DE" sz="1050" dirty="0" smtClean="0">
                  <a:solidFill>
                    <a:srgbClr val="006699"/>
                  </a:solidFill>
                  <a:latin typeface="Calibri" pitchFamily="34" charset="0"/>
                </a:rPr>
                <a:t>Degraded    Restored</a:t>
              </a:r>
              <a:endParaRPr lang="en-US" altLang="de-DE" sz="1050" dirty="0">
                <a:solidFill>
                  <a:srgbClr val="006699"/>
                </a:solidFill>
                <a:latin typeface="Calibri" pitchFamily="34" charset="0"/>
              </a:endParaRPr>
            </a:p>
          </p:txBody>
        </p:sp>
      </p:grpSp>
      <p:grpSp>
        <p:nvGrpSpPr>
          <p:cNvPr id="29" name="Gruppieren 28"/>
          <p:cNvGrpSpPr/>
          <p:nvPr/>
        </p:nvGrpSpPr>
        <p:grpSpPr>
          <a:xfrm>
            <a:off x="5652000" y="2224446"/>
            <a:ext cx="2160434" cy="2188882"/>
            <a:chOff x="5652000" y="2224446"/>
            <a:chExt cx="2160434" cy="2188882"/>
          </a:xfrm>
          <a:solidFill>
            <a:srgbClr val="DDF2FB"/>
          </a:solidFill>
        </p:grpSpPr>
        <p:grpSp>
          <p:nvGrpSpPr>
            <p:cNvPr id="30" name="Gruppieren 29"/>
            <p:cNvGrpSpPr/>
            <p:nvPr/>
          </p:nvGrpSpPr>
          <p:grpSpPr>
            <a:xfrm>
              <a:off x="5652000" y="2224446"/>
              <a:ext cx="2160434" cy="2188882"/>
              <a:chOff x="5652000" y="2224446"/>
              <a:chExt cx="2160434" cy="2188882"/>
            </a:xfrm>
            <a:grpFill/>
          </p:grpSpPr>
          <p:pic>
            <p:nvPicPr>
              <p:cNvPr id="33" name="Picture 9"/>
              <p:cNvPicPr>
                <a:picLocks noChangeArrowheads="1"/>
              </p:cNvPicPr>
              <p:nvPr/>
            </p:nvPicPr>
            <p:blipFill rotWithShape="1">
              <a:blip r:embed="rId5" cstate="screen">
                <a:extLst>
                  <a:ext uri="{28A0092B-C50C-407E-A947-70E740481C1C}">
                    <a14:useLocalDpi xmlns:a14="http://schemas.microsoft.com/office/drawing/2010/main"/>
                  </a:ext>
                </a:extLst>
              </a:blip>
              <a:srcRect r="23937"/>
              <a:stretch/>
            </p:blipFill>
            <p:spPr bwMode="auto">
              <a:xfrm>
                <a:off x="5652434" y="2304447"/>
                <a:ext cx="2160000" cy="2108881"/>
              </a:xfrm>
              <a:prstGeom prst="rect">
                <a:avLst/>
              </a:prstGeom>
              <a:grpFill/>
              <a:ln w="9525">
                <a:solidFill>
                  <a:srgbClr val="DDF2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 Box 67"/>
              <p:cNvSpPr txBox="1">
                <a:spLocks noChangeArrowheads="1"/>
              </p:cNvSpPr>
              <p:nvPr/>
            </p:nvSpPr>
            <p:spPr bwMode="auto">
              <a:xfrm>
                <a:off x="5652000" y="2224446"/>
                <a:ext cx="2160000" cy="276999"/>
              </a:xfrm>
              <a:prstGeom prst="rect">
                <a:avLst/>
              </a:prstGeom>
              <a:grpFill/>
              <a:ln w="15875">
                <a:solidFill>
                  <a:srgbClr val="DDF2FB"/>
                </a:solidFill>
              </a:ln>
              <a:effectLst/>
            </p:spPr>
            <p:txBody>
              <a:bodyPr wrap="square">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ctr">
                  <a:spcBef>
                    <a:spcPct val="0"/>
                  </a:spcBef>
                  <a:spcAft>
                    <a:spcPct val="25000"/>
                  </a:spcAft>
                </a:pPr>
                <a:r>
                  <a:rPr lang="en-GB" altLang="de-DE" sz="1200" dirty="0" err="1" smtClean="0">
                    <a:solidFill>
                      <a:srgbClr val="006699"/>
                    </a:solidFill>
                    <a:sym typeface="Symbol" pitchFamily="18" charset="2"/>
                  </a:rPr>
                  <a:t>Macrophytes</a:t>
                </a:r>
                <a:endParaRPr lang="en-GB" altLang="de-DE" sz="1200" dirty="0">
                  <a:solidFill>
                    <a:srgbClr val="006699"/>
                  </a:solidFill>
                  <a:sym typeface="Symbol" pitchFamily="18" charset="2"/>
                </a:endParaRPr>
              </a:p>
            </p:txBody>
          </p:sp>
        </p:grpSp>
        <p:sp>
          <p:nvSpPr>
            <p:cNvPr id="31" name="Text Box 48"/>
            <p:cNvSpPr txBox="1">
              <a:spLocks noChangeArrowheads="1"/>
            </p:cNvSpPr>
            <p:nvPr/>
          </p:nvSpPr>
          <p:spPr bwMode="auto">
            <a:xfrm>
              <a:off x="5855863" y="2523454"/>
              <a:ext cx="1008063" cy="307777"/>
            </a:xfrm>
            <a:prstGeom prst="rect">
              <a:avLst/>
            </a:prstGeom>
            <a:solidFill>
              <a:srgbClr val="FFFFFF"/>
            </a:solidFill>
            <a:ln w="9525">
              <a:noFill/>
              <a:miter lim="800000"/>
              <a:headEnd/>
              <a:tailEnd/>
            </a:ln>
            <a:extLst/>
          </p:spPr>
          <p:txBody>
            <a:bodyPr>
              <a:spAutoFit/>
            </a:bodyPr>
            <a:lstStyle>
              <a:lvl1pPr marL="369888" indent="-369888" eaLnBrk="0" hangingPunct="0">
                <a:defRPr sz="2000">
                  <a:solidFill>
                    <a:schemeClr val="tx1"/>
                  </a:solidFill>
                  <a:latin typeface="Times New Roman" pitchFamily="18" charset="0"/>
                  <a:ea typeface="SimSun" pitchFamily="2" charset="-122"/>
                </a:defRPr>
              </a:lvl1pPr>
              <a:lvl2pPr marL="742950" indent="-285750" eaLnBrk="0" hangingPunct="0">
                <a:defRPr sz="2000">
                  <a:solidFill>
                    <a:schemeClr val="tx1"/>
                  </a:solidFill>
                  <a:latin typeface="Times New Roman" pitchFamily="18" charset="0"/>
                  <a:ea typeface="SimSun" pitchFamily="2" charset="-122"/>
                </a:defRPr>
              </a:lvl2pPr>
              <a:lvl3pPr marL="1143000" indent="-228600" eaLnBrk="0" hangingPunct="0">
                <a:defRPr sz="2000">
                  <a:solidFill>
                    <a:schemeClr val="tx1"/>
                  </a:solidFill>
                  <a:latin typeface="Times New Roman" pitchFamily="18" charset="0"/>
                  <a:ea typeface="SimSun" pitchFamily="2" charset="-122"/>
                </a:defRPr>
              </a:lvl3pPr>
              <a:lvl4pPr marL="1600200" indent="-228600" eaLnBrk="0" hangingPunct="0">
                <a:defRPr sz="2000">
                  <a:solidFill>
                    <a:schemeClr val="tx1"/>
                  </a:solidFill>
                  <a:latin typeface="Times New Roman" pitchFamily="18" charset="0"/>
                  <a:ea typeface="SimSun" pitchFamily="2" charset="-122"/>
                </a:defRPr>
              </a:lvl4pPr>
              <a:lvl5pPr marL="2057400" indent="-228600" eaLnBrk="0" hangingPunct="0">
                <a:defRPr sz="2000">
                  <a:solidFill>
                    <a:schemeClr val="tx1"/>
                  </a:solidFill>
                  <a:latin typeface="Times New Roman" pitchFamily="18" charset="0"/>
                  <a:ea typeface="SimSun" pitchFamily="2" charset="-122"/>
                </a:defRPr>
              </a:lvl5pPr>
              <a:lvl6pPr marL="2514600" indent="-228600" eaLnBrk="0" fontAlgn="base" hangingPunct="0">
                <a:spcBef>
                  <a:spcPct val="50000"/>
                </a:spcBef>
                <a:spcAft>
                  <a:spcPct val="0"/>
                </a:spcAft>
                <a:defRPr sz="2000">
                  <a:solidFill>
                    <a:schemeClr val="tx1"/>
                  </a:solidFill>
                  <a:latin typeface="Times New Roman" pitchFamily="18" charset="0"/>
                  <a:ea typeface="SimSun" pitchFamily="2" charset="-122"/>
                </a:defRPr>
              </a:lvl6pPr>
              <a:lvl7pPr marL="2971800" indent="-228600" eaLnBrk="0" fontAlgn="base" hangingPunct="0">
                <a:spcBef>
                  <a:spcPct val="50000"/>
                </a:spcBef>
                <a:spcAft>
                  <a:spcPct val="0"/>
                </a:spcAft>
                <a:defRPr sz="2000">
                  <a:solidFill>
                    <a:schemeClr val="tx1"/>
                  </a:solidFill>
                  <a:latin typeface="Times New Roman" pitchFamily="18" charset="0"/>
                  <a:ea typeface="SimSun" pitchFamily="2" charset="-122"/>
                </a:defRPr>
              </a:lvl7pPr>
              <a:lvl8pPr marL="3429000" indent="-228600" eaLnBrk="0" fontAlgn="base" hangingPunct="0">
                <a:spcBef>
                  <a:spcPct val="50000"/>
                </a:spcBef>
                <a:spcAft>
                  <a:spcPct val="0"/>
                </a:spcAft>
                <a:defRPr sz="2000">
                  <a:solidFill>
                    <a:schemeClr val="tx1"/>
                  </a:solidFill>
                  <a:latin typeface="Times New Roman" pitchFamily="18" charset="0"/>
                  <a:ea typeface="SimSun" pitchFamily="2" charset="-122"/>
                </a:defRPr>
              </a:lvl8pPr>
              <a:lvl9pPr marL="3886200" indent="-228600" eaLnBrk="0" fontAlgn="base" hangingPunct="0">
                <a:spcBef>
                  <a:spcPct val="50000"/>
                </a:spcBef>
                <a:spcAft>
                  <a:spcPct val="0"/>
                </a:spcAft>
                <a:defRPr sz="2000">
                  <a:solidFill>
                    <a:schemeClr val="tx1"/>
                  </a:solidFill>
                  <a:latin typeface="Times New Roman" pitchFamily="18" charset="0"/>
                  <a:ea typeface="SimSun" pitchFamily="2" charset="-122"/>
                </a:defRPr>
              </a:lvl9pPr>
            </a:lstStyle>
            <a:p>
              <a:pPr eaLnBrk="1" hangingPunct="1">
                <a:spcBef>
                  <a:spcPct val="0"/>
                </a:spcBef>
              </a:pPr>
              <a:r>
                <a:rPr lang="en-US" altLang="de-DE" sz="1400" dirty="0">
                  <a:solidFill>
                    <a:srgbClr val="006699"/>
                  </a:solidFill>
                  <a:latin typeface="Calibri" pitchFamily="34" charset="0"/>
                </a:rPr>
                <a:t>p &lt; 0.01</a:t>
              </a:r>
            </a:p>
          </p:txBody>
        </p:sp>
        <p:sp>
          <p:nvSpPr>
            <p:cNvPr id="32" name="Text Box 55"/>
            <p:cNvSpPr txBox="1">
              <a:spLocks noChangeArrowheads="1"/>
            </p:cNvSpPr>
            <p:nvPr/>
          </p:nvSpPr>
          <p:spPr bwMode="auto">
            <a:xfrm>
              <a:off x="5987280" y="4251645"/>
              <a:ext cx="1715860" cy="161583"/>
            </a:xfrm>
            <a:prstGeom prst="rect">
              <a:avLst/>
            </a:prstGeom>
            <a:solidFill>
              <a:schemeClr val="bg1"/>
            </a:solidFill>
            <a:ln>
              <a:noFill/>
            </a:ln>
          </p:spPr>
          <p:txBody>
            <a:bodyPr wrap="square" lIns="0" tIns="0" rIns="0" bIns="0">
              <a:spAutoFit/>
            </a:bodyPr>
            <a:lstStyle>
              <a:lvl1pPr marL="369888" indent="-369888" eaLnBrk="0" hangingPunct="0">
                <a:defRPr sz="2000">
                  <a:solidFill>
                    <a:schemeClr val="tx1"/>
                  </a:solidFill>
                  <a:latin typeface="Times New Roman" pitchFamily="18" charset="0"/>
                  <a:ea typeface="SimSun" pitchFamily="2" charset="-122"/>
                </a:defRPr>
              </a:lvl1pPr>
              <a:lvl2pPr marL="742950" indent="-285750" eaLnBrk="0" hangingPunct="0">
                <a:defRPr sz="2000">
                  <a:solidFill>
                    <a:schemeClr val="tx1"/>
                  </a:solidFill>
                  <a:latin typeface="Times New Roman" pitchFamily="18" charset="0"/>
                  <a:ea typeface="SimSun" pitchFamily="2" charset="-122"/>
                </a:defRPr>
              </a:lvl2pPr>
              <a:lvl3pPr marL="1143000" indent="-228600" eaLnBrk="0" hangingPunct="0">
                <a:defRPr sz="2000">
                  <a:solidFill>
                    <a:schemeClr val="tx1"/>
                  </a:solidFill>
                  <a:latin typeface="Times New Roman" pitchFamily="18" charset="0"/>
                  <a:ea typeface="SimSun" pitchFamily="2" charset="-122"/>
                </a:defRPr>
              </a:lvl3pPr>
              <a:lvl4pPr marL="1600200" indent="-228600" eaLnBrk="0" hangingPunct="0">
                <a:defRPr sz="2000">
                  <a:solidFill>
                    <a:schemeClr val="tx1"/>
                  </a:solidFill>
                  <a:latin typeface="Times New Roman" pitchFamily="18" charset="0"/>
                  <a:ea typeface="SimSun" pitchFamily="2" charset="-122"/>
                </a:defRPr>
              </a:lvl4pPr>
              <a:lvl5pPr marL="2057400" indent="-228600" eaLnBrk="0" hangingPunct="0">
                <a:defRPr sz="2000">
                  <a:solidFill>
                    <a:schemeClr val="tx1"/>
                  </a:solidFill>
                  <a:latin typeface="Times New Roman" pitchFamily="18" charset="0"/>
                  <a:ea typeface="SimSun" pitchFamily="2" charset="-122"/>
                </a:defRPr>
              </a:lvl5pPr>
              <a:lvl6pPr marL="2514600" indent="-228600" eaLnBrk="0" fontAlgn="base" hangingPunct="0">
                <a:spcBef>
                  <a:spcPct val="50000"/>
                </a:spcBef>
                <a:spcAft>
                  <a:spcPct val="0"/>
                </a:spcAft>
                <a:defRPr sz="2000">
                  <a:solidFill>
                    <a:schemeClr val="tx1"/>
                  </a:solidFill>
                  <a:latin typeface="Times New Roman" pitchFamily="18" charset="0"/>
                  <a:ea typeface="SimSun" pitchFamily="2" charset="-122"/>
                </a:defRPr>
              </a:lvl6pPr>
              <a:lvl7pPr marL="2971800" indent="-228600" eaLnBrk="0" fontAlgn="base" hangingPunct="0">
                <a:spcBef>
                  <a:spcPct val="50000"/>
                </a:spcBef>
                <a:spcAft>
                  <a:spcPct val="0"/>
                </a:spcAft>
                <a:defRPr sz="2000">
                  <a:solidFill>
                    <a:schemeClr val="tx1"/>
                  </a:solidFill>
                  <a:latin typeface="Times New Roman" pitchFamily="18" charset="0"/>
                  <a:ea typeface="SimSun" pitchFamily="2" charset="-122"/>
                </a:defRPr>
              </a:lvl7pPr>
              <a:lvl8pPr marL="3429000" indent="-228600" eaLnBrk="0" fontAlgn="base" hangingPunct="0">
                <a:spcBef>
                  <a:spcPct val="50000"/>
                </a:spcBef>
                <a:spcAft>
                  <a:spcPct val="0"/>
                </a:spcAft>
                <a:defRPr sz="2000">
                  <a:solidFill>
                    <a:schemeClr val="tx1"/>
                  </a:solidFill>
                  <a:latin typeface="Times New Roman" pitchFamily="18" charset="0"/>
                  <a:ea typeface="SimSun" pitchFamily="2" charset="-122"/>
                </a:defRPr>
              </a:lvl8pPr>
              <a:lvl9pPr marL="3886200" indent="-228600" eaLnBrk="0" fontAlgn="base" hangingPunct="0">
                <a:spcBef>
                  <a:spcPct val="50000"/>
                </a:spcBef>
                <a:spcAft>
                  <a:spcPct val="0"/>
                </a:spcAft>
                <a:defRPr sz="2000">
                  <a:solidFill>
                    <a:schemeClr val="tx1"/>
                  </a:solidFill>
                  <a:latin typeface="Times New Roman" pitchFamily="18" charset="0"/>
                  <a:ea typeface="SimSun" pitchFamily="2" charset="-122"/>
                </a:defRPr>
              </a:lvl9pPr>
            </a:lstStyle>
            <a:p>
              <a:pPr algn="ctr" eaLnBrk="1" hangingPunct="1">
                <a:spcBef>
                  <a:spcPct val="0"/>
                </a:spcBef>
              </a:pPr>
              <a:r>
                <a:rPr lang="en-US" altLang="de-DE" sz="1050" dirty="0" smtClean="0">
                  <a:solidFill>
                    <a:srgbClr val="006699"/>
                  </a:solidFill>
                  <a:latin typeface="Calibri" pitchFamily="34" charset="0"/>
                </a:rPr>
                <a:t>Degraded    Restored</a:t>
              </a:r>
              <a:endParaRPr lang="en-US" altLang="de-DE" sz="1050" dirty="0">
                <a:solidFill>
                  <a:srgbClr val="006699"/>
                </a:solidFill>
                <a:latin typeface="Calibri" pitchFamily="34" charset="0"/>
              </a:endParaRPr>
            </a:p>
          </p:txBody>
        </p:sp>
      </p:grpSp>
      <p:grpSp>
        <p:nvGrpSpPr>
          <p:cNvPr id="39" name="Gruppieren 38"/>
          <p:cNvGrpSpPr/>
          <p:nvPr/>
        </p:nvGrpSpPr>
        <p:grpSpPr>
          <a:xfrm>
            <a:off x="1465762" y="4581379"/>
            <a:ext cx="2164390" cy="2212928"/>
            <a:chOff x="1465762" y="4581379"/>
            <a:chExt cx="2164390" cy="2212928"/>
          </a:xfrm>
          <a:solidFill>
            <a:srgbClr val="DDF2FB"/>
          </a:solidFill>
        </p:grpSpPr>
        <p:grpSp>
          <p:nvGrpSpPr>
            <p:cNvPr id="41" name="Gruppieren 40"/>
            <p:cNvGrpSpPr/>
            <p:nvPr/>
          </p:nvGrpSpPr>
          <p:grpSpPr>
            <a:xfrm>
              <a:off x="1465762" y="4581379"/>
              <a:ext cx="2164390" cy="2211535"/>
              <a:chOff x="562224" y="4581379"/>
              <a:chExt cx="2164390" cy="2211535"/>
            </a:xfrm>
            <a:grpFill/>
          </p:grpSpPr>
          <p:pic>
            <p:nvPicPr>
              <p:cNvPr id="45" name="Picture 10"/>
              <p:cNvPicPr>
                <a:picLocks noChangeArrowheads="1"/>
              </p:cNvPicPr>
              <p:nvPr/>
            </p:nvPicPr>
            <p:blipFill rotWithShape="1">
              <a:blip r:embed="rId6" cstate="screen">
                <a:extLst>
                  <a:ext uri="{28A0092B-C50C-407E-A947-70E740481C1C}">
                    <a14:useLocalDpi xmlns:a14="http://schemas.microsoft.com/office/drawing/2010/main"/>
                  </a:ext>
                </a:extLst>
              </a:blip>
              <a:srcRect r="23285"/>
              <a:stretch/>
            </p:blipFill>
            <p:spPr bwMode="auto">
              <a:xfrm>
                <a:off x="566614" y="4684034"/>
                <a:ext cx="2160000" cy="2108880"/>
              </a:xfrm>
              <a:prstGeom prst="rect">
                <a:avLst/>
              </a:prstGeom>
              <a:grpFill/>
              <a:ln w="9525">
                <a:solidFill>
                  <a:srgbClr val="DDF2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 name="Text Box 67"/>
              <p:cNvSpPr txBox="1">
                <a:spLocks noChangeArrowheads="1"/>
              </p:cNvSpPr>
              <p:nvPr/>
            </p:nvSpPr>
            <p:spPr bwMode="auto">
              <a:xfrm>
                <a:off x="562224" y="4581379"/>
                <a:ext cx="2160000" cy="276999"/>
              </a:xfrm>
              <a:prstGeom prst="rect">
                <a:avLst/>
              </a:prstGeom>
              <a:grpFill/>
              <a:ln w="15875">
                <a:solidFill>
                  <a:srgbClr val="DDF2FB"/>
                </a:solidFill>
              </a:ln>
              <a:effectLst/>
            </p:spPr>
            <p:txBody>
              <a:bodyPr wrap="square">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ctr">
                  <a:spcBef>
                    <a:spcPct val="0"/>
                  </a:spcBef>
                  <a:spcAft>
                    <a:spcPct val="25000"/>
                  </a:spcAft>
                </a:pPr>
                <a:r>
                  <a:rPr lang="en-GB" altLang="de-DE" sz="1200" dirty="0" smtClean="0">
                    <a:solidFill>
                      <a:srgbClr val="006699"/>
                    </a:solidFill>
                    <a:sym typeface="Symbol" pitchFamily="18" charset="2"/>
                  </a:rPr>
                  <a:t>Fish</a:t>
                </a:r>
                <a:endParaRPr lang="en-GB" altLang="de-DE" sz="1200" dirty="0">
                  <a:solidFill>
                    <a:srgbClr val="006699"/>
                  </a:solidFill>
                  <a:sym typeface="Symbol" pitchFamily="18" charset="2"/>
                </a:endParaRPr>
              </a:p>
            </p:txBody>
          </p:sp>
        </p:grpSp>
        <p:sp>
          <p:nvSpPr>
            <p:cNvPr id="43" name="Text Box 37"/>
            <p:cNvSpPr txBox="1">
              <a:spLocks noChangeArrowheads="1"/>
            </p:cNvSpPr>
            <p:nvPr/>
          </p:nvSpPr>
          <p:spPr bwMode="auto">
            <a:xfrm>
              <a:off x="1663196" y="4872532"/>
              <a:ext cx="1008062" cy="307777"/>
            </a:xfrm>
            <a:prstGeom prst="rect">
              <a:avLst/>
            </a:prstGeom>
            <a:solidFill>
              <a:srgbClr val="FFFFFF"/>
            </a:solidFill>
            <a:ln w="9525">
              <a:noFill/>
              <a:miter lim="800000"/>
              <a:headEnd/>
              <a:tailEnd/>
            </a:ln>
            <a:extLst/>
          </p:spPr>
          <p:txBody>
            <a:bodyPr>
              <a:spAutoFit/>
            </a:bodyPr>
            <a:lstStyle>
              <a:lvl1pPr marL="369888" indent="-369888" eaLnBrk="0" hangingPunct="0">
                <a:defRPr sz="2000">
                  <a:solidFill>
                    <a:schemeClr val="tx1"/>
                  </a:solidFill>
                  <a:latin typeface="Times New Roman" pitchFamily="18" charset="0"/>
                  <a:ea typeface="SimSun" pitchFamily="2" charset="-122"/>
                </a:defRPr>
              </a:lvl1pPr>
              <a:lvl2pPr marL="742950" indent="-285750" eaLnBrk="0" hangingPunct="0">
                <a:defRPr sz="2000">
                  <a:solidFill>
                    <a:schemeClr val="tx1"/>
                  </a:solidFill>
                  <a:latin typeface="Times New Roman" pitchFamily="18" charset="0"/>
                  <a:ea typeface="SimSun" pitchFamily="2" charset="-122"/>
                </a:defRPr>
              </a:lvl2pPr>
              <a:lvl3pPr marL="1143000" indent="-228600" eaLnBrk="0" hangingPunct="0">
                <a:defRPr sz="2000">
                  <a:solidFill>
                    <a:schemeClr val="tx1"/>
                  </a:solidFill>
                  <a:latin typeface="Times New Roman" pitchFamily="18" charset="0"/>
                  <a:ea typeface="SimSun" pitchFamily="2" charset="-122"/>
                </a:defRPr>
              </a:lvl3pPr>
              <a:lvl4pPr marL="1600200" indent="-228600" eaLnBrk="0" hangingPunct="0">
                <a:defRPr sz="2000">
                  <a:solidFill>
                    <a:schemeClr val="tx1"/>
                  </a:solidFill>
                  <a:latin typeface="Times New Roman" pitchFamily="18" charset="0"/>
                  <a:ea typeface="SimSun" pitchFamily="2" charset="-122"/>
                </a:defRPr>
              </a:lvl4pPr>
              <a:lvl5pPr marL="2057400" indent="-228600" eaLnBrk="0" hangingPunct="0">
                <a:defRPr sz="2000">
                  <a:solidFill>
                    <a:schemeClr val="tx1"/>
                  </a:solidFill>
                  <a:latin typeface="Times New Roman" pitchFamily="18" charset="0"/>
                  <a:ea typeface="SimSun" pitchFamily="2" charset="-122"/>
                </a:defRPr>
              </a:lvl5pPr>
              <a:lvl6pPr marL="2514600" indent="-228600" eaLnBrk="0" fontAlgn="base" hangingPunct="0">
                <a:spcBef>
                  <a:spcPct val="50000"/>
                </a:spcBef>
                <a:spcAft>
                  <a:spcPct val="0"/>
                </a:spcAft>
                <a:defRPr sz="2000">
                  <a:solidFill>
                    <a:schemeClr val="tx1"/>
                  </a:solidFill>
                  <a:latin typeface="Times New Roman" pitchFamily="18" charset="0"/>
                  <a:ea typeface="SimSun" pitchFamily="2" charset="-122"/>
                </a:defRPr>
              </a:lvl6pPr>
              <a:lvl7pPr marL="2971800" indent="-228600" eaLnBrk="0" fontAlgn="base" hangingPunct="0">
                <a:spcBef>
                  <a:spcPct val="50000"/>
                </a:spcBef>
                <a:spcAft>
                  <a:spcPct val="0"/>
                </a:spcAft>
                <a:defRPr sz="2000">
                  <a:solidFill>
                    <a:schemeClr val="tx1"/>
                  </a:solidFill>
                  <a:latin typeface="Times New Roman" pitchFamily="18" charset="0"/>
                  <a:ea typeface="SimSun" pitchFamily="2" charset="-122"/>
                </a:defRPr>
              </a:lvl7pPr>
              <a:lvl8pPr marL="3429000" indent="-228600" eaLnBrk="0" fontAlgn="base" hangingPunct="0">
                <a:spcBef>
                  <a:spcPct val="50000"/>
                </a:spcBef>
                <a:spcAft>
                  <a:spcPct val="0"/>
                </a:spcAft>
                <a:defRPr sz="2000">
                  <a:solidFill>
                    <a:schemeClr val="tx1"/>
                  </a:solidFill>
                  <a:latin typeface="Times New Roman" pitchFamily="18" charset="0"/>
                  <a:ea typeface="SimSun" pitchFamily="2" charset="-122"/>
                </a:defRPr>
              </a:lvl8pPr>
              <a:lvl9pPr marL="3886200" indent="-228600" eaLnBrk="0" fontAlgn="base" hangingPunct="0">
                <a:spcBef>
                  <a:spcPct val="50000"/>
                </a:spcBef>
                <a:spcAft>
                  <a:spcPct val="0"/>
                </a:spcAft>
                <a:defRPr sz="2000">
                  <a:solidFill>
                    <a:schemeClr val="tx1"/>
                  </a:solidFill>
                  <a:latin typeface="Times New Roman" pitchFamily="18" charset="0"/>
                  <a:ea typeface="SimSun" pitchFamily="2" charset="-122"/>
                </a:defRPr>
              </a:lvl9pPr>
            </a:lstStyle>
            <a:p>
              <a:pPr eaLnBrk="1" hangingPunct="1">
                <a:spcBef>
                  <a:spcPct val="0"/>
                </a:spcBef>
              </a:pPr>
              <a:r>
                <a:rPr lang="en-US" altLang="de-DE" sz="1400" dirty="0">
                  <a:solidFill>
                    <a:srgbClr val="006699"/>
                  </a:solidFill>
                  <a:latin typeface="Calibri" pitchFamily="34" charset="0"/>
                </a:rPr>
                <a:t>p &lt; 0.01</a:t>
              </a:r>
            </a:p>
          </p:txBody>
        </p:sp>
        <p:sp>
          <p:nvSpPr>
            <p:cNvPr id="44" name="Text Box 55"/>
            <p:cNvSpPr txBox="1">
              <a:spLocks noChangeArrowheads="1"/>
            </p:cNvSpPr>
            <p:nvPr/>
          </p:nvSpPr>
          <p:spPr bwMode="auto">
            <a:xfrm>
              <a:off x="1804209" y="6632724"/>
              <a:ext cx="1715860" cy="161583"/>
            </a:xfrm>
            <a:prstGeom prst="rect">
              <a:avLst/>
            </a:prstGeom>
            <a:solidFill>
              <a:schemeClr val="bg1"/>
            </a:solidFill>
            <a:ln>
              <a:noFill/>
            </a:ln>
          </p:spPr>
          <p:txBody>
            <a:bodyPr wrap="square" lIns="0" tIns="0" rIns="0" bIns="0">
              <a:spAutoFit/>
            </a:bodyPr>
            <a:lstStyle>
              <a:lvl1pPr marL="369888" indent="-369888" eaLnBrk="0" hangingPunct="0">
                <a:defRPr sz="2000">
                  <a:solidFill>
                    <a:schemeClr val="tx1"/>
                  </a:solidFill>
                  <a:latin typeface="Times New Roman" pitchFamily="18" charset="0"/>
                  <a:ea typeface="SimSun" pitchFamily="2" charset="-122"/>
                </a:defRPr>
              </a:lvl1pPr>
              <a:lvl2pPr marL="742950" indent="-285750" eaLnBrk="0" hangingPunct="0">
                <a:defRPr sz="2000">
                  <a:solidFill>
                    <a:schemeClr val="tx1"/>
                  </a:solidFill>
                  <a:latin typeface="Times New Roman" pitchFamily="18" charset="0"/>
                  <a:ea typeface="SimSun" pitchFamily="2" charset="-122"/>
                </a:defRPr>
              </a:lvl2pPr>
              <a:lvl3pPr marL="1143000" indent="-228600" eaLnBrk="0" hangingPunct="0">
                <a:defRPr sz="2000">
                  <a:solidFill>
                    <a:schemeClr val="tx1"/>
                  </a:solidFill>
                  <a:latin typeface="Times New Roman" pitchFamily="18" charset="0"/>
                  <a:ea typeface="SimSun" pitchFamily="2" charset="-122"/>
                </a:defRPr>
              </a:lvl3pPr>
              <a:lvl4pPr marL="1600200" indent="-228600" eaLnBrk="0" hangingPunct="0">
                <a:defRPr sz="2000">
                  <a:solidFill>
                    <a:schemeClr val="tx1"/>
                  </a:solidFill>
                  <a:latin typeface="Times New Roman" pitchFamily="18" charset="0"/>
                  <a:ea typeface="SimSun" pitchFamily="2" charset="-122"/>
                </a:defRPr>
              </a:lvl4pPr>
              <a:lvl5pPr marL="2057400" indent="-228600" eaLnBrk="0" hangingPunct="0">
                <a:defRPr sz="2000">
                  <a:solidFill>
                    <a:schemeClr val="tx1"/>
                  </a:solidFill>
                  <a:latin typeface="Times New Roman" pitchFamily="18" charset="0"/>
                  <a:ea typeface="SimSun" pitchFamily="2" charset="-122"/>
                </a:defRPr>
              </a:lvl5pPr>
              <a:lvl6pPr marL="2514600" indent="-228600" eaLnBrk="0" fontAlgn="base" hangingPunct="0">
                <a:spcBef>
                  <a:spcPct val="50000"/>
                </a:spcBef>
                <a:spcAft>
                  <a:spcPct val="0"/>
                </a:spcAft>
                <a:defRPr sz="2000">
                  <a:solidFill>
                    <a:schemeClr val="tx1"/>
                  </a:solidFill>
                  <a:latin typeface="Times New Roman" pitchFamily="18" charset="0"/>
                  <a:ea typeface="SimSun" pitchFamily="2" charset="-122"/>
                </a:defRPr>
              </a:lvl6pPr>
              <a:lvl7pPr marL="2971800" indent="-228600" eaLnBrk="0" fontAlgn="base" hangingPunct="0">
                <a:spcBef>
                  <a:spcPct val="50000"/>
                </a:spcBef>
                <a:spcAft>
                  <a:spcPct val="0"/>
                </a:spcAft>
                <a:defRPr sz="2000">
                  <a:solidFill>
                    <a:schemeClr val="tx1"/>
                  </a:solidFill>
                  <a:latin typeface="Times New Roman" pitchFamily="18" charset="0"/>
                  <a:ea typeface="SimSun" pitchFamily="2" charset="-122"/>
                </a:defRPr>
              </a:lvl7pPr>
              <a:lvl8pPr marL="3429000" indent="-228600" eaLnBrk="0" fontAlgn="base" hangingPunct="0">
                <a:spcBef>
                  <a:spcPct val="50000"/>
                </a:spcBef>
                <a:spcAft>
                  <a:spcPct val="0"/>
                </a:spcAft>
                <a:defRPr sz="2000">
                  <a:solidFill>
                    <a:schemeClr val="tx1"/>
                  </a:solidFill>
                  <a:latin typeface="Times New Roman" pitchFamily="18" charset="0"/>
                  <a:ea typeface="SimSun" pitchFamily="2" charset="-122"/>
                </a:defRPr>
              </a:lvl8pPr>
              <a:lvl9pPr marL="3886200" indent="-228600" eaLnBrk="0" fontAlgn="base" hangingPunct="0">
                <a:spcBef>
                  <a:spcPct val="50000"/>
                </a:spcBef>
                <a:spcAft>
                  <a:spcPct val="0"/>
                </a:spcAft>
                <a:defRPr sz="2000">
                  <a:solidFill>
                    <a:schemeClr val="tx1"/>
                  </a:solidFill>
                  <a:latin typeface="Times New Roman" pitchFamily="18" charset="0"/>
                  <a:ea typeface="SimSun" pitchFamily="2" charset="-122"/>
                </a:defRPr>
              </a:lvl9pPr>
            </a:lstStyle>
            <a:p>
              <a:pPr algn="ctr" eaLnBrk="1" hangingPunct="1">
                <a:spcBef>
                  <a:spcPct val="0"/>
                </a:spcBef>
              </a:pPr>
              <a:r>
                <a:rPr lang="en-US" altLang="de-DE" sz="1050" dirty="0" smtClean="0">
                  <a:solidFill>
                    <a:srgbClr val="006699"/>
                  </a:solidFill>
                  <a:latin typeface="Calibri" pitchFamily="34" charset="0"/>
                </a:rPr>
                <a:t>Degraded    Restored</a:t>
              </a:r>
              <a:endParaRPr lang="en-US" altLang="de-DE" sz="1050" dirty="0">
                <a:solidFill>
                  <a:srgbClr val="006699"/>
                </a:solidFill>
                <a:latin typeface="Calibri" pitchFamily="34" charset="0"/>
              </a:endParaRPr>
            </a:p>
          </p:txBody>
        </p:sp>
      </p:grpSp>
      <p:grpSp>
        <p:nvGrpSpPr>
          <p:cNvPr id="52" name="Gruppieren 51"/>
          <p:cNvGrpSpPr/>
          <p:nvPr/>
        </p:nvGrpSpPr>
        <p:grpSpPr>
          <a:xfrm>
            <a:off x="4228925" y="4581378"/>
            <a:ext cx="2160000" cy="2205444"/>
            <a:chOff x="4228925" y="4581378"/>
            <a:chExt cx="2160000" cy="2205444"/>
          </a:xfrm>
          <a:solidFill>
            <a:srgbClr val="DDF2FB"/>
          </a:solidFill>
        </p:grpSpPr>
        <p:grpSp>
          <p:nvGrpSpPr>
            <p:cNvPr id="53" name="Gruppieren 52"/>
            <p:cNvGrpSpPr/>
            <p:nvPr/>
          </p:nvGrpSpPr>
          <p:grpSpPr>
            <a:xfrm>
              <a:off x="4228925" y="4581378"/>
              <a:ext cx="2160000" cy="2205444"/>
              <a:chOff x="3325387" y="4581378"/>
              <a:chExt cx="2160000" cy="2205444"/>
            </a:xfrm>
            <a:grpFill/>
          </p:grpSpPr>
          <p:pic>
            <p:nvPicPr>
              <p:cNvPr id="56" name="Picture 13"/>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23148"/>
              <a:stretch/>
            </p:blipFill>
            <p:spPr bwMode="auto">
              <a:xfrm>
                <a:off x="3325387" y="4679352"/>
                <a:ext cx="2160000" cy="2107470"/>
              </a:xfrm>
              <a:prstGeom prst="rect">
                <a:avLst/>
              </a:prstGeom>
              <a:grpFill/>
              <a:ln w="9525">
                <a:solidFill>
                  <a:srgbClr val="DDF2F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 Box 67"/>
              <p:cNvSpPr txBox="1">
                <a:spLocks noChangeArrowheads="1"/>
              </p:cNvSpPr>
              <p:nvPr/>
            </p:nvSpPr>
            <p:spPr bwMode="auto">
              <a:xfrm>
                <a:off x="3325387" y="4581378"/>
                <a:ext cx="2160000" cy="276999"/>
              </a:xfrm>
              <a:prstGeom prst="rect">
                <a:avLst/>
              </a:prstGeom>
              <a:grpFill/>
              <a:ln w="15875">
                <a:solidFill>
                  <a:srgbClr val="DDF2FB"/>
                </a:solidFill>
              </a:ln>
              <a:effectLst/>
            </p:spPr>
            <p:txBody>
              <a:bodyPr wrap="square">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ctr">
                  <a:spcBef>
                    <a:spcPct val="0"/>
                  </a:spcBef>
                  <a:spcAft>
                    <a:spcPct val="25000"/>
                  </a:spcAft>
                </a:pPr>
                <a:r>
                  <a:rPr lang="en-GB" altLang="de-DE" sz="1200" dirty="0" err="1" smtClean="0">
                    <a:solidFill>
                      <a:srgbClr val="006699"/>
                    </a:solidFill>
                    <a:sym typeface="Symbol" pitchFamily="18" charset="2"/>
                  </a:rPr>
                  <a:t>Macroinvertebrates</a:t>
                </a:r>
                <a:endParaRPr lang="en-GB" altLang="de-DE" sz="1200" dirty="0">
                  <a:solidFill>
                    <a:srgbClr val="006699"/>
                  </a:solidFill>
                  <a:sym typeface="Symbol" pitchFamily="18" charset="2"/>
                </a:endParaRPr>
              </a:p>
            </p:txBody>
          </p:sp>
        </p:grpSp>
        <p:sp>
          <p:nvSpPr>
            <p:cNvPr id="54" name="Text Box 58"/>
            <p:cNvSpPr txBox="1">
              <a:spLocks noChangeArrowheads="1"/>
            </p:cNvSpPr>
            <p:nvPr/>
          </p:nvSpPr>
          <p:spPr bwMode="auto">
            <a:xfrm>
              <a:off x="4471533" y="4864741"/>
              <a:ext cx="1008062" cy="307777"/>
            </a:xfrm>
            <a:prstGeom prst="rect">
              <a:avLst/>
            </a:prstGeom>
            <a:solidFill>
              <a:srgbClr val="FFFFFF"/>
            </a:solidFill>
            <a:ln w="9525">
              <a:noFill/>
              <a:miter lim="800000"/>
              <a:headEnd/>
              <a:tailEnd/>
            </a:ln>
            <a:extLst/>
          </p:spPr>
          <p:txBody>
            <a:bodyPr>
              <a:spAutoFit/>
            </a:bodyPr>
            <a:lstStyle>
              <a:lvl1pPr marL="369888" indent="-369888" eaLnBrk="0" hangingPunct="0">
                <a:defRPr sz="2000">
                  <a:solidFill>
                    <a:schemeClr val="tx1"/>
                  </a:solidFill>
                  <a:latin typeface="Times New Roman" pitchFamily="18" charset="0"/>
                  <a:ea typeface="SimSun" pitchFamily="2" charset="-122"/>
                </a:defRPr>
              </a:lvl1pPr>
              <a:lvl2pPr marL="742950" indent="-285750" eaLnBrk="0" hangingPunct="0">
                <a:defRPr sz="2000">
                  <a:solidFill>
                    <a:schemeClr val="tx1"/>
                  </a:solidFill>
                  <a:latin typeface="Times New Roman" pitchFamily="18" charset="0"/>
                  <a:ea typeface="SimSun" pitchFamily="2" charset="-122"/>
                </a:defRPr>
              </a:lvl2pPr>
              <a:lvl3pPr marL="1143000" indent="-228600" eaLnBrk="0" hangingPunct="0">
                <a:defRPr sz="2000">
                  <a:solidFill>
                    <a:schemeClr val="tx1"/>
                  </a:solidFill>
                  <a:latin typeface="Times New Roman" pitchFamily="18" charset="0"/>
                  <a:ea typeface="SimSun" pitchFamily="2" charset="-122"/>
                </a:defRPr>
              </a:lvl3pPr>
              <a:lvl4pPr marL="1600200" indent="-228600" eaLnBrk="0" hangingPunct="0">
                <a:defRPr sz="2000">
                  <a:solidFill>
                    <a:schemeClr val="tx1"/>
                  </a:solidFill>
                  <a:latin typeface="Times New Roman" pitchFamily="18" charset="0"/>
                  <a:ea typeface="SimSun" pitchFamily="2" charset="-122"/>
                </a:defRPr>
              </a:lvl4pPr>
              <a:lvl5pPr marL="2057400" indent="-228600" eaLnBrk="0" hangingPunct="0">
                <a:defRPr sz="2000">
                  <a:solidFill>
                    <a:schemeClr val="tx1"/>
                  </a:solidFill>
                  <a:latin typeface="Times New Roman" pitchFamily="18" charset="0"/>
                  <a:ea typeface="SimSun" pitchFamily="2" charset="-122"/>
                </a:defRPr>
              </a:lvl5pPr>
              <a:lvl6pPr marL="2514600" indent="-228600" eaLnBrk="0" fontAlgn="base" hangingPunct="0">
                <a:spcBef>
                  <a:spcPct val="50000"/>
                </a:spcBef>
                <a:spcAft>
                  <a:spcPct val="0"/>
                </a:spcAft>
                <a:defRPr sz="2000">
                  <a:solidFill>
                    <a:schemeClr val="tx1"/>
                  </a:solidFill>
                  <a:latin typeface="Times New Roman" pitchFamily="18" charset="0"/>
                  <a:ea typeface="SimSun" pitchFamily="2" charset="-122"/>
                </a:defRPr>
              </a:lvl6pPr>
              <a:lvl7pPr marL="2971800" indent="-228600" eaLnBrk="0" fontAlgn="base" hangingPunct="0">
                <a:spcBef>
                  <a:spcPct val="50000"/>
                </a:spcBef>
                <a:spcAft>
                  <a:spcPct val="0"/>
                </a:spcAft>
                <a:defRPr sz="2000">
                  <a:solidFill>
                    <a:schemeClr val="tx1"/>
                  </a:solidFill>
                  <a:latin typeface="Times New Roman" pitchFamily="18" charset="0"/>
                  <a:ea typeface="SimSun" pitchFamily="2" charset="-122"/>
                </a:defRPr>
              </a:lvl7pPr>
              <a:lvl8pPr marL="3429000" indent="-228600" eaLnBrk="0" fontAlgn="base" hangingPunct="0">
                <a:spcBef>
                  <a:spcPct val="50000"/>
                </a:spcBef>
                <a:spcAft>
                  <a:spcPct val="0"/>
                </a:spcAft>
                <a:defRPr sz="2000">
                  <a:solidFill>
                    <a:schemeClr val="tx1"/>
                  </a:solidFill>
                  <a:latin typeface="Times New Roman" pitchFamily="18" charset="0"/>
                  <a:ea typeface="SimSun" pitchFamily="2" charset="-122"/>
                </a:defRPr>
              </a:lvl8pPr>
              <a:lvl9pPr marL="3886200" indent="-228600" eaLnBrk="0" fontAlgn="base" hangingPunct="0">
                <a:spcBef>
                  <a:spcPct val="50000"/>
                </a:spcBef>
                <a:spcAft>
                  <a:spcPct val="0"/>
                </a:spcAft>
                <a:defRPr sz="2000">
                  <a:solidFill>
                    <a:schemeClr val="tx1"/>
                  </a:solidFill>
                  <a:latin typeface="Times New Roman" pitchFamily="18" charset="0"/>
                  <a:ea typeface="SimSun" pitchFamily="2" charset="-122"/>
                </a:defRPr>
              </a:lvl9pPr>
            </a:lstStyle>
            <a:p>
              <a:pPr eaLnBrk="1" hangingPunct="1">
                <a:spcBef>
                  <a:spcPct val="0"/>
                </a:spcBef>
              </a:pPr>
              <a:r>
                <a:rPr lang="en-US" altLang="de-DE" sz="1400" dirty="0" err="1">
                  <a:solidFill>
                    <a:srgbClr val="006699"/>
                  </a:solidFill>
                  <a:latin typeface="Calibri" pitchFamily="34" charset="0"/>
                </a:rPr>
                <a:t>n.s</a:t>
              </a:r>
              <a:r>
                <a:rPr lang="en-US" altLang="de-DE" sz="1400" dirty="0">
                  <a:solidFill>
                    <a:srgbClr val="006699"/>
                  </a:solidFill>
                  <a:latin typeface="Calibri" pitchFamily="34" charset="0"/>
                </a:rPr>
                <a:t>.</a:t>
              </a:r>
            </a:p>
          </p:txBody>
        </p:sp>
        <p:sp>
          <p:nvSpPr>
            <p:cNvPr id="55" name="Text Box 55"/>
            <p:cNvSpPr txBox="1">
              <a:spLocks noChangeArrowheads="1"/>
            </p:cNvSpPr>
            <p:nvPr/>
          </p:nvSpPr>
          <p:spPr bwMode="auto">
            <a:xfrm>
              <a:off x="4588893" y="6621838"/>
              <a:ext cx="1715860" cy="161583"/>
            </a:xfrm>
            <a:prstGeom prst="rect">
              <a:avLst/>
            </a:prstGeom>
            <a:solidFill>
              <a:schemeClr val="bg1"/>
            </a:solidFill>
            <a:ln>
              <a:noFill/>
            </a:ln>
          </p:spPr>
          <p:txBody>
            <a:bodyPr wrap="square" lIns="0" tIns="0" rIns="0" bIns="0">
              <a:spAutoFit/>
            </a:bodyPr>
            <a:lstStyle>
              <a:lvl1pPr marL="369888" indent="-369888" eaLnBrk="0" hangingPunct="0">
                <a:defRPr sz="2000">
                  <a:solidFill>
                    <a:schemeClr val="tx1"/>
                  </a:solidFill>
                  <a:latin typeface="Times New Roman" pitchFamily="18" charset="0"/>
                  <a:ea typeface="SimSun" pitchFamily="2" charset="-122"/>
                </a:defRPr>
              </a:lvl1pPr>
              <a:lvl2pPr marL="742950" indent="-285750" eaLnBrk="0" hangingPunct="0">
                <a:defRPr sz="2000">
                  <a:solidFill>
                    <a:schemeClr val="tx1"/>
                  </a:solidFill>
                  <a:latin typeface="Times New Roman" pitchFamily="18" charset="0"/>
                  <a:ea typeface="SimSun" pitchFamily="2" charset="-122"/>
                </a:defRPr>
              </a:lvl2pPr>
              <a:lvl3pPr marL="1143000" indent="-228600" eaLnBrk="0" hangingPunct="0">
                <a:defRPr sz="2000">
                  <a:solidFill>
                    <a:schemeClr val="tx1"/>
                  </a:solidFill>
                  <a:latin typeface="Times New Roman" pitchFamily="18" charset="0"/>
                  <a:ea typeface="SimSun" pitchFamily="2" charset="-122"/>
                </a:defRPr>
              </a:lvl3pPr>
              <a:lvl4pPr marL="1600200" indent="-228600" eaLnBrk="0" hangingPunct="0">
                <a:defRPr sz="2000">
                  <a:solidFill>
                    <a:schemeClr val="tx1"/>
                  </a:solidFill>
                  <a:latin typeface="Times New Roman" pitchFamily="18" charset="0"/>
                  <a:ea typeface="SimSun" pitchFamily="2" charset="-122"/>
                </a:defRPr>
              </a:lvl4pPr>
              <a:lvl5pPr marL="2057400" indent="-228600" eaLnBrk="0" hangingPunct="0">
                <a:defRPr sz="2000">
                  <a:solidFill>
                    <a:schemeClr val="tx1"/>
                  </a:solidFill>
                  <a:latin typeface="Times New Roman" pitchFamily="18" charset="0"/>
                  <a:ea typeface="SimSun" pitchFamily="2" charset="-122"/>
                </a:defRPr>
              </a:lvl5pPr>
              <a:lvl6pPr marL="2514600" indent="-228600" eaLnBrk="0" fontAlgn="base" hangingPunct="0">
                <a:spcBef>
                  <a:spcPct val="50000"/>
                </a:spcBef>
                <a:spcAft>
                  <a:spcPct val="0"/>
                </a:spcAft>
                <a:defRPr sz="2000">
                  <a:solidFill>
                    <a:schemeClr val="tx1"/>
                  </a:solidFill>
                  <a:latin typeface="Times New Roman" pitchFamily="18" charset="0"/>
                  <a:ea typeface="SimSun" pitchFamily="2" charset="-122"/>
                </a:defRPr>
              </a:lvl6pPr>
              <a:lvl7pPr marL="2971800" indent="-228600" eaLnBrk="0" fontAlgn="base" hangingPunct="0">
                <a:spcBef>
                  <a:spcPct val="50000"/>
                </a:spcBef>
                <a:spcAft>
                  <a:spcPct val="0"/>
                </a:spcAft>
                <a:defRPr sz="2000">
                  <a:solidFill>
                    <a:schemeClr val="tx1"/>
                  </a:solidFill>
                  <a:latin typeface="Times New Roman" pitchFamily="18" charset="0"/>
                  <a:ea typeface="SimSun" pitchFamily="2" charset="-122"/>
                </a:defRPr>
              </a:lvl7pPr>
              <a:lvl8pPr marL="3429000" indent="-228600" eaLnBrk="0" fontAlgn="base" hangingPunct="0">
                <a:spcBef>
                  <a:spcPct val="50000"/>
                </a:spcBef>
                <a:spcAft>
                  <a:spcPct val="0"/>
                </a:spcAft>
                <a:defRPr sz="2000">
                  <a:solidFill>
                    <a:schemeClr val="tx1"/>
                  </a:solidFill>
                  <a:latin typeface="Times New Roman" pitchFamily="18" charset="0"/>
                  <a:ea typeface="SimSun" pitchFamily="2" charset="-122"/>
                </a:defRPr>
              </a:lvl8pPr>
              <a:lvl9pPr marL="3886200" indent="-228600" eaLnBrk="0" fontAlgn="base" hangingPunct="0">
                <a:spcBef>
                  <a:spcPct val="50000"/>
                </a:spcBef>
                <a:spcAft>
                  <a:spcPct val="0"/>
                </a:spcAft>
                <a:defRPr sz="2000">
                  <a:solidFill>
                    <a:schemeClr val="tx1"/>
                  </a:solidFill>
                  <a:latin typeface="Times New Roman" pitchFamily="18" charset="0"/>
                  <a:ea typeface="SimSun" pitchFamily="2" charset="-122"/>
                </a:defRPr>
              </a:lvl9pPr>
            </a:lstStyle>
            <a:p>
              <a:pPr algn="ctr" eaLnBrk="1" hangingPunct="1">
                <a:spcBef>
                  <a:spcPct val="0"/>
                </a:spcBef>
              </a:pPr>
              <a:r>
                <a:rPr lang="en-US" altLang="de-DE" sz="1050" dirty="0" smtClean="0">
                  <a:solidFill>
                    <a:srgbClr val="006699"/>
                  </a:solidFill>
                  <a:latin typeface="Calibri" pitchFamily="34" charset="0"/>
                </a:rPr>
                <a:t>Degraded    Restored</a:t>
              </a:r>
              <a:endParaRPr lang="en-US" altLang="de-DE" sz="1050" dirty="0">
                <a:solidFill>
                  <a:srgbClr val="006699"/>
                </a:solidFill>
                <a:latin typeface="Calibri" pitchFamily="34" charset="0"/>
              </a:endParaRPr>
            </a:p>
          </p:txBody>
        </p:sp>
      </p:grpSp>
      <p:sp>
        <p:nvSpPr>
          <p:cNvPr id="58" name="Text Box 6"/>
          <p:cNvSpPr txBox="1">
            <a:spLocks noChangeArrowheads="1"/>
          </p:cNvSpPr>
          <p:nvPr/>
        </p:nvSpPr>
        <p:spPr bwMode="auto">
          <a:xfrm>
            <a:off x="7383578" y="6417810"/>
            <a:ext cx="1497489" cy="27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2" tIns="45712" rIns="91422" bIns="45712">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r>
              <a:rPr lang="de-DE" altLang="de-DE" sz="1200" dirty="0" err="1" smtClean="0">
                <a:solidFill>
                  <a:srgbClr val="006699"/>
                </a:solidFill>
              </a:rPr>
              <a:t>Jähnig</a:t>
            </a:r>
            <a:r>
              <a:rPr lang="de-DE" altLang="de-DE" sz="1200" dirty="0" smtClean="0">
                <a:solidFill>
                  <a:srgbClr val="006699"/>
                </a:solidFill>
              </a:rPr>
              <a:t> et al. (2009)</a:t>
            </a:r>
            <a:endParaRPr lang="de-DE" altLang="de-DE" sz="1200" dirty="0">
              <a:solidFill>
                <a:srgbClr val="006699"/>
              </a:solidFill>
            </a:endParaRPr>
          </a:p>
        </p:txBody>
      </p:sp>
    </p:spTree>
    <p:extLst>
      <p:ext uri="{BB962C8B-B14F-4D97-AF65-F5344CB8AC3E}">
        <p14:creationId xmlns:p14="http://schemas.microsoft.com/office/powerpoint/2010/main" val="450419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2"/>
          <p:cNvSpPr txBox="1">
            <a:spLocks noChangeArrowheads="1"/>
          </p:cNvSpPr>
          <p:nvPr/>
        </p:nvSpPr>
        <p:spPr bwMode="auto">
          <a:xfrm>
            <a:off x="246063" y="1000125"/>
            <a:ext cx="885983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sym typeface="Symbol" pitchFamily="18" charset="2"/>
              </a:rPr>
              <a:t>03 Organism group</a:t>
            </a:r>
            <a:endParaRPr lang="en-GB" altLang="de-DE" sz="1800" b="1" dirty="0">
              <a:solidFill>
                <a:srgbClr val="006699"/>
              </a:solidFill>
              <a:sym typeface="Symbol" pitchFamily="18" charset="2"/>
            </a:endParaRPr>
          </a:p>
          <a:p>
            <a:pPr lvl="2">
              <a:spcBef>
                <a:spcPts val="0"/>
              </a:spcBef>
              <a:spcAft>
                <a:spcPts val="600"/>
              </a:spcAft>
              <a:buFontTx/>
              <a:buChar char="-"/>
            </a:pPr>
            <a:r>
              <a:rPr lang="en-US" altLang="de-DE" sz="1800" dirty="0">
                <a:solidFill>
                  <a:srgbClr val="006699"/>
                </a:solidFill>
                <a:sym typeface="Symbol" pitchFamily="18" charset="2"/>
              </a:rPr>
              <a:t>Terrestrial and semi-aquatic species benefit most from </a:t>
            </a:r>
            <a:r>
              <a:rPr lang="en-US" altLang="de-DE" sz="1800" dirty="0" smtClean="0">
                <a:solidFill>
                  <a:srgbClr val="006699"/>
                </a:solidFill>
                <a:sym typeface="Symbol" pitchFamily="18" charset="2"/>
              </a:rPr>
              <a:t>restoration</a:t>
            </a:r>
          </a:p>
          <a:p>
            <a:pPr lvl="3">
              <a:spcBef>
                <a:spcPts val="0"/>
              </a:spcBef>
              <a:spcAft>
                <a:spcPts val="600"/>
              </a:spcAft>
              <a:buFontTx/>
              <a:buChar char="-"/>
            </a:pPr>
            <a:r>
              <a:rPr lang="en-US" altLang="de-DE" sz="1800" dirty="0" smtClean="0">
                <a:solidFill>
                  <a:srgbClr val="006699"/>
                </a:solidFill>
                <a:sym typeface="Symbol" pitchFamily="18" charset="2"/>
              </a:rPr>
              <a:t>Higher richness (short term, few years)</a:t>
            </a:r>
          </a:p>
        </p:txBody>
      </p:sp>
      <p:sp>
        <p:nvSpPr>
          <p:cNvPr id="3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
        <p:nvSpPr>
          <p:cNvPr id="61" name="Textfeld 9"/>
          <p:cNvSpPr txBox="1">
            <a:spLocks noChangeArrowheads="1"/>
          </p:cNvSpPr>
          <p:nvPr/>
        </p:nvSpPr>
        <p:spPr bwMode="auto">
          <a:xfrm>
            <a:off x="7584072" y="6403975"/>
            <a:ext cx="13019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eaLnBrk="1" hangingPunct="1">
              <a:spcBef>
                <a:spcPct val="0"/>
              </a:spcBef>
            </a:pPr>
            <a:r>
              <a:rPr lang="de-DE" altLang="de-DE" sz="1200" b="0" dirty="0" smtClean="0">
                <a:solidFill>
                  <a:srgbClr val="006699"/>
                </a:solidFill>
              </a:rPr>
              <a:t>Kail et al. (2015)</a:t>
            </a:r>
            <a:endParaRPr lang="de-DE" altLang="de-DE" sz="1200" b="0" dirty="0">
              <a:solidFill>
                <a:srgbClr val="006699"/>
              </a:solidFill>
            </a:endParaRPr>
          </a:p>
        </p:txBody>
      </p:sp>
      <p:pic>
        <p:nvPicPr>
          <p:cNvPr id="21" name="Grafik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0366" y="2614627"/>
            <a:ext cx="5204864" cy="3903648"/>
          </a:xfrm>
          <a:prstGeom prst="rect">
            <a:avLst/>
          </a:prstGeom>
          <a:noFill/>
          <a:ln w="9525">
            <a:solidFill>
              <a:schemeClr val="bg1">
                <a:lumMod val="85000"/>
              </a:schemeClr>
            </a:solidFill>
            <a:miter lim="800000"/>
            <a:headEnd/>
            <a:tailEnd/>
          </a:ln>
        </p:spPr>
      </p:pic>
      <p:cxnSp>
        <p:nvCxnSpPr>
          <p:cNvPr id="16" name="Gerade Verbindung mit Pfeil 15"/>
          <p:cNvCxnSpPr/>
          <p:nvPr/>
        </p:nvCxnSpPr>
        <p:spPr>
          <a:xfrm flipH="1" flipV="1">
            <a:off x="4033611" y="4566451"/>
            <a:ext cx="309790" cy="179382"/>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6328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7" name="Rectangle 4"/>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8" name="Rectangle 5"/>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9" name="Rectangle 6"/>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50" name="Text Box 52"/>
          <p:cNvSpPr txBox="1">
            <a:spLocks noChangeArrowheads="1"/>
          </p:cNvSpPr>
          <p:nvPr/>
        </p:nvSpPr>
        <p:spPr bwMode="auto">
          <a:xfrm>
            <a:off x="259408" y="957291"/>
            <a:ext cx="88979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rPr>
              <a:t>Planning cycle – two spatial and administrative levels</a:t>
            </a:r>
            <a:endParaRPr lang="en-GB" altLang="de-DE" sz="2000" b="1" dirty="0">
              <a:solidFill>
                <a:srgbClr val="006699"/>
              </a:solidFill>
            </a:endParaRPr>
          </a:p>
        </p:txBody>
      </p:sp>
      <p:sp>
        <p:nvSpPr>
          <p:cNvPr id="2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Setting the scene </a:t>
            </a:r>
            <a:r>
              <a:rPr lang="en-GB" sz="1800" dirty="0" smtClean="0">
                <a:solidFill>
                  <a:srgbClr val="333399"/>
                </a:solidFill>
                <a:sym typeface="Symbol" pitchFamily="18" charset="2"/>
              </a:rPr>
              <a:t>	</a:t>
            </a:r>
            <a:endParaRPr lang="en-GB" sz="1800" dirty="0">
              <a:solidFill>
                <a:srgbClr val="333399"/>
              </a:solidFill>
              <a:sym typeface="Symbol" pitchFamily="18" charset="2"/>
            </a:endParaRPr>
          </a:p>
        </p:txBody>
      </p:sp>
      <p:sp>
        <p:nvSpPr>
          <p:cNvPr id="26" name="Text Box 67"/>
          <p:cNvSpPr txBox="1">
            <a:spLocks noChangeArrowheads="1"/>
          </p:cNvSpPr>
          <p:nvPr/>
        </p:nvSpPr>
        <p:spPr bwMode="auto">
          <a:xfrm>
            <a:off x="1667294" y="6488113"/>
            <a:ext cx="59531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r">
              <a:spcBef>
                <a:spcPct val="0"/>
              </a:spcBef>
              <a:spcAft>
                <a:spcPct val="25000"/>
              </a:spcAft>
            </a:pPr>
            <a:r>
              <a:rPr lang="en-GB" altLang="de-DE" sz="1000" b="0" dirty="0" smtClean="0">
                <a:solidFill>
                  <a:srgbClr val="006699"/>
                </a:solidFill>
                <a:sym typeface="Symbol" pitchFamily="18" charset="2"/>
              </a:rPr>
              <a:t>Figure: </a:t>
            </a:r>
            <a:r>
              <a:rPr lang="en-GB" altLang="de-DE" sz="1000" b="0" dirty="0">
                <a:solidFill>
                  <a:srgbClr val="006699"/>
                </a:solidFill>
                <a:sym typeface="Symbol" pitchFamily="18" charset="2"/>
              </a:rPr>
              <a:t>N. </a:t>
            </a:r>
            <a:r>
              <a:rPr lang="en-GB" altLang="de-DE" sz="1000" b="0" dirty="0" smtClean="0">
                <a:solidFill>
                  <a:srgbClr val="006699"/>
                </a:solidFill>
                <a:sym typeface="Symbol" pitchFamily="18" charset="2"/>
              </a:rPr>
              <a:t>Angelopoulos</a:t>
            </a:r>
            <a:endParaRPr lang="en-GB" altLang="de-DE" sz="1000" b="0" dirty="0">
              <a:solidFill>
                <a:srgbClr val="006699"/>
              </a:solidFill>
              <a:sym typeface="Symbol" pitchFamily="18" charset="2"/>
            </a:endParaRPr>
          </a:p>
        </p:txBody>
      </p:sp>
      <p:graphicFrame>
        <p:nvGraphicFramePr>
          <p:cNvPr id="3" name="Tabelle 2"/>
          <p:cNvGraphicFramePr>
            <a:graphicFrameLocks noGrp="1"/>
          </p:cNvGraphicFramePr>
          <p:nvPr>
            <p:extLst>
              <p:ext uri="{D42A27DB-BD31-4B8C-83A1-F6EECF244321}">
                <p14:modId xmlns:p14="http://schemas.microsoft.com/office/powerpoint/2010/main" val="257111149"/>
              </p:ext>
            </p:extLst>
          </p:nvPr>
        </p:nvGraphicFramePr>
        <p:xfrm>
          <a:off x="1041623" y="1513844"/>
          <a:ext cx="6556605" cy="2143756"/>
        </p:xfrm>
        <a:graphic>
          <a:graphicData uri="http://schemas.openxmlformats.org/drawingml/2006/table">
            <a:tbl>
              <a:tblPr firstRow="1" bandRow="1">
                <a:tableStyleId>{0E3FDE45-AF77-4B5C-9715-49D594BDF05E}</a:tableStyleId>
              </a:tblPr>
              <a:tblGrid>
                <a:gridCol w="3182033"/>
                <a:gridCol w="3374572"/>
              </a:tblGrid>
              <a:tr h="314956">
                <a:tc>
                  <a:txBody>
                    <a:bodyPr/>
                    <a:lstStyle/>
                    <a:p>
                      <a:pPr algn="l"/>
                      <a:r>
                        <a:rPr lang="en-GB" sz="1200" noProof="0" dirty="0" smtClean="0">
                          <a:solidFill>
                            <a:srgbClr val="FFFFFF"/>
                          </a:solidFill>
                        </a:rPr>
                        <a:t>A: Programme of Measures</a:t>
                      </a:r>
                      <a:r>
                        <a:rPr lang="en-GB" sz="1200" baseline="0" noProof="0" dirty="0" smtClean="0">
                          <a:solidFill>
                            <a:srgbClr val="FFFFFF"/>
                          </a:solidFill>
                        </a:rPr>
                        <a:t> (</a:t>
                      </a:r>
                      <a:r>
                        <a:rPr lang="en-GB" sz="1200" baseline="0" noProof="0" dirty="0" err="1" smtClean="0">
                          <a:solidFill>
                            <a:srgbClr val="FFFFFF"/>
                          </a:solidFill>
                        </a:rPr>
                        <a:t>PoM</a:t>
                      </a:r>
                      <a:r>
                        <a:rPr lang="en-GB" sz="1200" baseline="0" noProof="0" dirty="0" smtClean="0">
                          <a:solidFill>
                            <a:srgbClr val="FFFFFF"/>
                          </a:solidFill>
                        </a:rPr>
                        <a:t>)</a:t>
                      </a:r>
                      <a:endParaRPr lang="en-GB" sz="1200" noProof="0" dirty="0">
                        <a:solidFill>
                          <a:srgbClr val="FFFFFF"/>
                        </a:solidFill>
                      </a:endParaRPr>
                    </a:p>
                  </a:txBody>
                  <a:tcP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rgbClr val="006699"/>
                    </a:solidFill>
                  </a:tcPr>
                </a:tc>
                <a:tc>
                  <a:txBody>
                    <a:bodyPr/>
                    <a:lstStyle/>
                    <a:p>
                      <a:pPr algn="l"/>
                      <a:r>
                        <a:rPr lang="en-GB" sz="1200" noProof="0" dirty="0" smtClean="0">
                          <a:solidFill>
                            <a:srgbClr val="FFFFFF"/>
                          </a:solidFill>
                        </a:rPr>
                        <a:t>B: Individual restoration projects</a:t>
                      </a:r>
                      <a:endParaRPr lang="en-GB" sz="1200" noProof="0" dirty="0">
                        <a:solidFill>
                          <a:srgbClr val="FFFFFF"/>
                        </a:solidFill>
                      </a:endParaRPr>
                    </a:p>
                  </a:txBody>
                  <a:tcP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rgbClr val="006699"/>
                    </a:solidFill>
                  </a:tcPr>
                </a:tc>
              </a:tr>
              <a:tr h="234775">
                <a:tc>
                  <a:txBody>
                    <a:bodyPr/>
                    <a:lstStyle/>
                    <a:p>
                      <a:pPr algn="l"/>
                      <a:r>
                        <a:rPr lang="en-GB" sz="1200" noProof="0" dirty="0" smtClean="0">
                          <a:solidFill>
                            <a:srgbClr val="006699"/>
                          </a:solidFill>
                        </a:rPr>
                        <a:t>Catchment-scale</a:t>
                      </a:r>
                      <a:endParaRPr lang="en-GB" sz="1200" noProof="0" dirty="0">
                        <a:solidFill>
                          <a:srgbClr val="006699"/>
                        </a:solidFill>
                      </a:endParaRPr>
                    </a:p>
                  </a:txBody>
                  <a:tcPr>
                    <a:lnT w="12700" cap="flat" cmpd="sng" algn="ctr">
                      <a:solidFill>
                        <a:srgbClr val="006699"/>
                      </a:solidFill>
                      <a:prstDash val="solid"/>
                      <a:round/>
                      <a:headEnd type="none" w="med" len="med"/>
                      <a:tailEnd type="none" w="med" len="med"/>
                    </a:lnT>
                    <a:solidFill>
                      <a:srgbClr val="ACDFF6">
                        <a:alpha val="20000"/>
                      </a:srgbClr>
                    </a:solidFill>
                  </a:tcPr>
                </a:tc>
                <a:tc>
                  <a:txBody>
                    <a:bodyPr/>
                    <a:lstStyle/>
                    <a:p>
                      <a:pPr algn="l"/>
                      <a:r>
                        <a:rPr lang="en-GB" sz="1200" noProof="0" dirty="0" smtClean="0">
                          <a:solidFill>
                            <a:srgbClr val="006699"/>
                          </a:solidFill>
                        </a:rPr>
                        <a:t>Catchment</a:t>
                      </a:r>
                      <a:r>
                        <a:rPr lang="en-GB" sz="1200" baseline="0" noProof="0" dirty="0" smtClean="0">
                          <a:solidFill>
                            <a:srgbClr val="006699"/>
                          </a:solidFill>
                        </a:rPr>
                        <a:t> to reach-scale</a:t>
                      </a:r>
                      <a:endParaRPr lang="en-GB" sz="1200" noProof="0" dirty="0">
                        <a:solidFill>
                          <a:srgbClr val="006699"/>
                        </a:solidFill>
                      </a:endParaRPr>
                    </a:p>
                  </a:txBody>
                  <a:tcPr>
                    <a:lnT w="12700" cap="flat" cmpd="sng" algn="ctr">
                      <a:solidFill>
                        <a:srgbClr val="006699"/>
                      </a:solidFill>
                      <a:prstDash val="solid"/>
                      <a:round/>
                      <a:headEnd type="none" w="med" len="med"/>
                      <a:tailEnd type="none" w="med" len="med"/>
                    </a:lnT>
                    <a:solidFill>
                      <a:srgbClr val="ACDFF6">
                        <a:alpha val="20000"/>
                      </a:srgbClr>
                    </a:solidFill>
                  </a:tcPr>
                </a:tc>
              </a:tr>
              <a:tr h="234775">
                <a:tc>
                  <a:txBody>
                    <a:bodyPr/>
                    <a:lstStyle/>
                    <a:p>
                      <a:pPr algn="l"/>
                      <a:r>
                        <a:rPr lang="en-GB" sz="1200" noProof="0" dirty="0" smtClean="0">
                          <a:solidFill>
                            <a:srgbClr val="006699"/>
                          </a:solidFill>
                        </a:rPr>
                        <a:t>All</a:t>
                      </a:r>
                      <a:r>
                        <a:rPr lang="en-GB" sz="1200" baseline="0" noProof="0" dirty="0" smtClean="0">
                          <a:solidFill>
                            <a:srgbClr val="006699"/>
                          </a:solidFill>
                        </a:rPr>
                        <a:t> water bodies</a:t>
                      </a:r>
                      <a:endParaRPr lang="en-GB" sz="1200" noProof="0" dirty="0">
                        <a:solidFill>
                          <a:srgbClr val="006699"/>
                        </a:solidFill>
                      </a:endParaRPr>
                    </a:p>
                  </a:txBody>
                  <a:tcPr/>
                </a:tc>
                <a:tc>
                  <a:txBody>
                    <a:bodyPr/>
                    <a:lstStyle/>
                    <a:p>
                      <a:pPr algn="l"/>
                      <a:r>
                        <a:rPr lang="en-GB" sz="1200" noProof="0" dirty="0" smtClean="0">
                          <a:solidFill>
                            <a:srgbClr val="006699"/>
                          </a:solidFill>
                        </a:rPr>
                        <a:t>Often</a:t>
                      </a:r>
                      <a:r>
                        <a:rPr lang="en-GB" sz="1200" baseline="0" noProof="0" dirty="0" smtClean="0">
                          <a:solidFill>
                            <a:srgbClr val="006699"/>
                          </a:solidFill>
                        </a:rPr>
                        <a:t> single water bodies</a:t>
                      </a:r>
                      <a:endParaRPr lang="en-GB" sz="1200" noProof="0" dirty="0">
                        <a:solidFill>
                          <a:srgbClr val="006699"/>
                        </a:solidFill>
                      </a:endParaRPr>
                    </a:p>
                  </a:txBody>
                  <a:tcPr/>
                </a:tc>
              </a:tr>
              <a:tr h="234775">
                <a:tc>
                  <a:txBody>
                    <a:bodyPr/>
                    <a:lstStyle/>
                    <a:p>
                      <a:pPr algn="l"/>
                      <a:r>
                        <a:rPr lang="en-GB" sz="1200" noProof="0" dirty="0" smtClean="0">
                          <a:solidFill>
                            <a:srgbClr val="006699"/>
                          </a:solidFill>
                        </a:rPr>
                        <a:t>Conceptual</a:t>
                      </a:r>
                      <a:endParaRPr lang="en-GB" sz="1200" noProof="0" dirty="0">
                        <a:solidFill>
                          <a:srgbClr val="006699"/>
                        </a:solidFill>
                      </a:endParaRPr>
                    </a:p>
                  </a:txBody>
                  <a:tcPr>
                    <a:solidFill>
                      <a:srgbClr val="ACDFF6">
                        <a:alpha val="20000"/>
                      </a:srgbClr>
                    </a:solidFill>
                  </a:tcPr>
                </a:tc>
                <a:tc>
                  <a:txBody>
                    <a:bodyPr/>
                    <a:lstStyle/>
                    <a:p>
                      <a:pPr algn="l"/>
                      <a:r>
                        <a:rPr lang="en-GB" sz="1200" noProof="0" dirty="0" smtClean="0">
                          <a:solidFill>
                            <a:srgbClr val="006699"/>
                          </a:solidFill>
                        </a:rPr>
                        <a:t>Technical</a:t>
                      </a:r>
                      <a:endParaRPr lang="en-GB" sz="1200" noProof="0" dirty="0">
                        <a:solidFill>
                          <a:srgbClr val="006699"/>
                        </a:solidFill>
                      </a:endParaRPr>
                    </a:p>
                  </a:txBody>
                  <a:tcPr>
                    <a:solidFill>
                      <a:srgbClr val="ACDFF6">
                        <a:alpha val="20000"/>
                      </a:srgbClr>
                    </a:solidFill>
                  </a:tcPr>
                </a:tc>
              </a:tr>
              <a:tr h="234775">
                <a:tc>
                  <a:txBody>
                    <a:bodyPr/>
                    <a:lstStyle/>
                    <a:p>
                      <a:pPr algn="l"/>
                      <a:r>
                        <a:rPr lang="en-GB" sz="1200" noProof="0" dirty="0" smtClean="0">
                          <a:solidFill>
                            <a:srgbClr val="006699"/>
                          </a:solidFill>
                        </a:rPr>
                        <a:t>Good chemical status is a must!</a:t>
                      </a:r>
                      <a:endParaRPr lang="en-GB" sz="1200" noProof="0" dirty="0">
                        <a:solidFill>
                          <a:srgbClr val="006699"/>
                        </a:solidFill>
                      </a:endParaRPr>
                    </a:p>
                  </a:txBody>
                  <a:tcPr/>
                </a:tc>
                <a:tc>
                  <a:txBody>
                    <a:bodyPr/>
                    <a:lstStyle/>
                    <a:p>
                      <a:pPr algn="l"/>
                      <a:r>
                        <a:rPr lang="en-GB" sz="1200" noProof="0" dirty="0" smtClean="0">
                          <a:solidFill>
                            <a:srgbClr val="006699"/>
                          </a:solidFill>
                        </a:rPr>
                        <a:t>Have</a:t>
                      </a:r>
                      <a:r>
                        <a:rPr lang="en-GB" sz="1200" baseline="0" noProof="0" dirty="0" smtClean="0">
                          <a:solidFill>
                            <a:srgbClr val="006699"/>
                          </a:solidFill>
                        </a:rPr>
                        <a:t> to</a:t>
                      </a:r>
                      <a:r>
                        <a:rPr lang="en-GB" sz="1200" noProof="0" dirty="0" smtClean="0">
                          <a:solidFill>
                            <a:srgbClr val="006699"/>
                          </a:solidFill>
                        </a:rPr>
                        <a:t> work in given</a:t>
                      </a:r>
                      <a:r>
                        <a:rPr lang="en-GB" sz="1200" baseline="0" noProof="0" dirty="0" smtClean="0">
                          <a:solidFill>
                            <a:srgbClr val="006699"/>
                          </a:solidFill>
                        </a:rPr>
                        <a:t> catchment</a:t>
                      </a:r>
                      <a:r>
                        <a:rPr lang="en-GB" sz="1200" noProof="0" dirty="0" smtClean="0">
                          <a:solidFill>
                            <a:srgbClr val="006699"/>
                          </a:solidFill>
                        </a:rPr>
                        <a:t> context</a:t>
                      </a:r>
                      <a:endParaRPr lang="en-GB" sz="1200" noProof="0" dirty="0">
                        <a:solidFill>
                          <a:srgbClr val="006699"/>
                        </a:solidFill>
                      </a:endParaRPr>
                    </a:p>
                  </a:txBody>
                  <a:tcPr/>
                </a:tc>
              </a:tr>
              <a:tr h="234775">
                <a:tc>
                  <a:txBody>
                    <a:bodyPr/>
                    <a:lstStyle/>
                    <a:p>
                      <a:pPr algn="l"/>
                      <a:r>
                        <a:rPr lang="en-GB" sz="1200" noProof="0" dirty="0" smtClean="0">
                          <a:solidFill>
                            <a:srgbClr val="006699"/>
                          </a:solidFill>
                        </a:rPr>
                        <a:t>Costs not limiting</a:t>
                      </a:r>
                      <a:r>
                        <a:rPr lang="en-GB" sz="1200" baseline="0" noProof="0" dirty="0" smtClean="0">
                          <a:solidFill>
                            <a:srgbClr val="006699"/>
                          </a:solidFill>
                        </a:rPr>
                        <a:t> even in HMWB! </a:t>
                      </a:r>
                      <a:br>
                        <a:rPr lang="en-GB" sz="1200" baseline="0" noProof="0" dirty="0" smtClean="0">
                          <a:solidFill>
                            <a:srgbClr val="006699"/>
                          </a:solidFill>
                        </a:rPr>
                      </a:br>
                      <a:r>
                        <a:rPr lang="en-GB" sz="1100" baseline="0" noProof="0" dirty="0" smtClean="0">
                          <a:solidFill>
                            <a:srgbClr val="006699"/>
                          </a:solidFill>
                        </a:rPr>
                        <a:t>(except less stringent environmental objectives</a:t>
                      </a:r>
                      <a:r>
                        <a:rPr lang="en-GB" sz="1200" baseline="0" noProof="0" dirty="0" smtClean="0">
                          <a:solidFill>
                            <a:srgbClr val="006699"/>
                          </a:solidFill>
                        </a:rPr>
                        <a:t>) </a:t>
                      </a:r>
                      <a:endParaRPr lang="en-GB" sz="1200" noProof="0" dirty="0">
                        <a:solidFill>
                          <a:srgbClr val="006699"/>
                        </a:solidFill>
                      </a:endParaRPr>
                    </a:p>
                  </a:txBody>
                  <a:tcPr>
                    <a:lnB>
                      <a:noFill/>
                    </a:lnB>
                    <a:solidFill>
                      <a:srgbClr val="ACDFF6">
                        <a:alpha val="20000"/>
                      </a:srgbClr>
                    </a:solidFill>
                  </a:tcPr>
                </a:tc>
                <a:tc>
                  <a:txBody>
                    <a:bodyPr/>
                    <a:lstStyle/>
                    <a:p>
                      <a:pPr algn="l"/>
                      <a:r>
                        <a:rPr lang="en-GB" sz="1200" noProof="0" dirty="0" smtClean="0">
                          <a:solidFill>
                            <a:srgbClr val="006699"/>
                          </a:solidFill>
                        </a:rPr>
                        <a:t>Have to work</a:t>
                      </a:r>
                      <a:r>
                        <a:rPr lang="en-GB" sz="1200" baseline="0" noProof="0" dirty="0" smtClean="0">
                          <a:solidFill>
                            <a:srgbClr val="006699"/>
                          </a:solidFill>
                        </a:rPr>
                        <a:t> given the property situation and financial constraints</a:t>
                      </a:r>
                      <a:endParaRPr lang="en-GB" sz="1200" noProof="0" dirty="0">
                        <a:solidFill>
                          <a:srgbClr val="006699"/>
                        </a:solidFill>
                      </a:endParaRPr>
                    </a:p>
                  </a:txBody>
                  <a:tcPr>
                    <a:lnB>
                      <a:noFill/>
                    </a:lnB>
                    <a:solidFill>
                      <a:srgbClr val="ACDFF6">
                        <a:alpha val="20000"/>
                      </a:srgbClr>
                    </a:solidFill>
                  </a:tcPr>
                </a:tc>
              </a:tr>
              <a:tr h="234775">
                <a:tc>
                  <a:txBody>
                    <a:bodyPr/>
                    <a:lstStyle/>
                    <a:p>
                      <a:pPr algn="l"/>
                      <a:r>
                        <a:rPr lang="en-GB" sz="1200" noProof="0" dirty="0" smtClean="0">
                          <a:solidFill>
                            <a:srgbClr val="006699"/>
                          </a:solidFill>
                        </a:rPr>
                        <a:t>Regional to</a:t>
                      </a:r>
                      <a:r>
                        <a:rPr lang="en-GB" sz="1200" baseline="0" noProof="0" dirty="0" smtClean="0">
                          <a:solidFill>
                            <a:srgbClr val="006699"/>
                          </a:solidFill>
                        </a:rPr>
                        <a:t> national water agencies</a:t>
                      </a:r>
                      <a:endParaRPr lang="en-GB" sz="1200" noProof="0" dirty="0">
                        <a:solidFill>
                          <a:srgbClr val="006699"/>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noProof="0" dirty="0" smtClean="0">
                          <a:solidFill>
                            <a:srgbClr val="006699"/>
                          </a:solidFill>
                        </a:rPr>
                        <a:t>Local river managers</a:t>
                      </a:r>
                      <a:endParaRPr lang="en-GB" sz="1200" noProof="0" dirty="0">
                        <a:solidFill>
                          <a:srgbClr val="006699"/>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05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20685" y="3815348"/>
            <a:ext cx="3901717" cy="287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67"/>
          <p:cNvSpPr txBox="1">
            <a:spLocks noChangeArrowheads="1"/>
          </p:cNvSpPr>
          <p:nvPr/>
        </p:nvSpPr>
        <p:spPr bwMode="auto">
          <a:xfrm>
            <a:off x="3325138" y="5732181"/>
            <a:ext cx="381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0" tIns="0" rIns="0" bIns="0">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ctr">
              <a:spcBef>
                <a:spcPct val="0"/>
              </a:spcBef>
              <a:spcAft>
                <a:spcPct val="25000"/>
              </a:spcAft>
            </a:pPr>
            <a:r>
              <a:rPr lang="en-GB" altLang="de-DE" sz="2000" dirty="0" smtClean="0">
                <a:solidFill>
                  <a:srgbClr val="006699"/>
                </a:solidFill>
                <a:sym typeface="Symbol" pitchFamily="18" charset="2"/>
              </a:rPr>
              <a:t>A</a:t>
            </a:r>
            <a:endParaRPr lang="en-GB" altLang="de-DE" sz="2000" dirty="0">
              <a:solidFill>
                <a:srgbClr val="006699"/>
              </a:solidFill>
              <a:sym typeface="Symbol" pitchFamily="18" charset="2"/>
            </a:endParaRPr>
          </a:p>
        </p:txBody>
      </p:sp>
      <p:sp>
        <p:nvSpPr>
          <p:cNvPr id="29" name="Text Box 67"/>
          <p:cNvSpPr txBox="1">
            <a:spLocks noChangeArrowheads="1"/>
          </p:cNvSpPr>
          <p:nvPr/>
        </p:nvSpPr>
        <p:spPr bwMode="auto">
          <a:xfrm>
            <a:off x="4507139" y="6018186"/>
            <a:ext cx="381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0" tIns="0" rIns="0" bIns="0">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ctr">
              <a:spcBef>
                <a:spcPct val="0"/>
              </a:spcBef>
              <a:spcAft>
                <a:spcPct val="25000"/>
              </a:spcAft>
            </a:pPr>
            <a:r>
              <a:rPr lang="en-GB" altLang="de-DE" sz="2000" dirty="0">
                <a:solidFill>
                  <a:srgbClr val="006699"/>
                </a:solidFill>
                <a:sym typeface="Symbol" pitchFamily="18" charset="2"/>
              </a:rPr>
              <a:t>B</a:t>
            </a:r>
          </a:p>
        </p:txBody>
      </p:sp>
    </p:spTree>
    <p:extLst>
      <p:ext uri="{BB962C8B-B14F-4D97-AF65-F5344CB8AC3E}">
        <p14:creationId xmlns:p14="http://schemas.microsoft.com/office/powerpoint/2010/main" val="180783025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2"/>
          <p:cNvSpPr txBox="1">
            <a:spLocks noChangeArrowheads="1"/>
          </p:cNvSpPr>
          <p:nvPr/>
        </p:nvSpPr>
        <p:spPr bwMode="auto">
          <a:xfrm>
            <a:off x="246063" y="1000125"/>
            <a:ext cx="885983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sym typeface="Symbol" pitchFamily="18" charset="2"/>
              </a:rPr>
              <a:t>03 Organism group</a:t>
            </a:r>
            <a:endParaRPr lang="en-GB" altLang="de-DE" sz="1800" b="1" dirty="0">
              <a:solidFill>
                <a:srgbClr val="006699"/>
              </a:solidFill>
              <a:sym typeface="Symbol" pitchFamily="18" charset="2"/>
            </a:endParaRPr>
          </a:p>
          <a:p>
            <a:pPr lvl="2">
              <a:spcBef>
                <a:spcPts val="0"/>
              </a:spcBef>
              <a:spcAft>
                <a:spcPts val="600"/>
              </a:spcAft>
              <a:buFontTx/>
              <a:buChar char="-"/>
            </a:pPr>
            <a:r>
              <a:rPr lang="en-US" altLang="de-DE" sz="1800" dirty="0">
                <a:solidFill>
                  <a:srgbClr val="006699"/>
                </a:solidFill>
                <a:sym typeface="Symbol" pitchFamily="18" charset="2"/>
              </a:rPr>
              <a:t>Terrestrial and semi-aquatic species benefit most from </a:t>
            </a:r>
            <a:r>
              <a:rPr lang="en-US" altLang="de-DE" sz="1800" dirty="0" smtClean="0">
                <a:solidFill>
                  <a:srgbClr val="006699"/>
                </a:solidFill>
                <a:sym typeface="Symbol" pitchFamily="18" charset="2"/>
              </a:rPr>
              <a:t>restoration</a:t>
            </a:r>
          </a:p>
          <a:p>
            <a:pPr lvl="3">
              <a:spcBef>
                <a:spcPts val="0"/>
              </a:spcBef>
              <a:spcAft>
                <a:spcPts val="600"/>
              </a:spcAft>
              <a:buFontTx/>
              <a:buChar char="-"/>
            </a:pPr>
            <a:r>
              <a:rPr lang="en-US" altLang="de-DE" sz="1800" dirty="0" smtClean="0">
                <a:solidFill>
                  <a:srgbClr val="006699"/>
                </a:solidFill>
                <a:sym typeface="Symbol" pitchFamily="18" charset="2"/>
              </a:rPr>
              <a:t>Higher richness (short term, few years)</a:t>
            </a:r>
          </a:p>
          <a:p>
            <a:pPr lvl="3">
              <a:spcBef>
                <a:spcPts val="0"/>
              </a:spcBef>
              <a:spcAft>
                <a:spcPts val="600"/>
              </a:spcAft>
              <a:buFontTx/>
              <a:buChar char="-"/>
            </a:pPr>
            <a:r>
              <a:rPr lang="en-US" altLang="de-DE" sz="1800" dirty="0" smtClean="0">
                <a:solidFill>
                  <a:srgbClr val="006699"/>
                </a:solidFill>
                <a:sym typeface="Symbol" pitchFamily="18" charset="2"/>
              </a:rPr>
              <a:t>Mainly widening projects (pioneer habitats, early successional stages)</a:t>
            </a:r>
          </a:p>
          <a:p>
            <a:pPr lvl="3">
              <a:spcBef>
                <a:spcPts val="0"/>
              </a:spcBef>
              <a:spcAft>
                <a:spcPts val="600"/>
              </a:spcAft>
              <a:buFontTx/>
              <a:buChar char="-"/>
            </a:pPr>
            <a:r>
              <a:rPr lang="en-US" altLang="de-DE" sz="1800" dirty="0" smtClean="0">
                <a:solidFill>
                  <a:srgbClr val="006699"/>
                </a:solidFill>
                <a:sym typeface="Symbol" pitchFamily="18" charset="2"/>
              </a:rPr>
              <a:t>Long-term effects?</a:t>
            </a:r>
          </a:p>
        </p:txBody>
      </p:sp>
      <p:sp>
        <p:nvSpPr>
          <p:cNvPr id="3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
        <p:nvSpPr>
          <p:cNvPr id="18" name="Textfeld 9"/>
          <p:cNvSpPr txBox="1">
            <a:spLocks noChangeArrowheads="1"/>
          </p:cNvSpPr>
          <p:nvPr/>
        </p:nvSpPr>
        <p:spPr bwMode="auto">
          <a:xfrm>
            <a:off x="5189541" y="6489023"/>
            <a:ext cx="37383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algn="r" eaLnBrk="1" hangingPunct="1">
              <a:spcBef>
                <a:spcPct val="0"/>
              </a:spcBef>
            </a:pPr>
            <a:r>
              <a:rPr lang="de-DE" altLang="de-DE" sz="1200" b="0" dirty="0" smtClean="0">
                <a:solidFill>
                  <a:srgbClr val="006699"/>
                </a:solidFill>
              </a:rPr>
              <a:t>Ruhr </a:t>
            </a:r>
            <a:r>
              <a:rPr lang="de-DE" altLang="de-DE" sz="1200" b="0" dirty="0" err="1" smtClean="0">
                <a:solidFill>
                  <a:srgbClr val="006699"/>
                </a:solidFill>
              </a:rPr>
              <a:t>near</a:t>
            </a:r>
            <a:r>
              <a:rPr lang="de-DE" altLang="de-DE" sz="1200" b="0" dirty="0" smtClean="0">
                <a:solidFill>
                  <a:srgbClr val="006699"/>
                </a:solidFill>
              </a:rPr>
              <a:t> </a:t>
            </a:r>
            <a:r>
              <a:rPr lang="de-DE" altLang="de-DE" sz="1200" b="0" dirty="0" err="1" smtClean="0">
                <a:solidFill>
                  <a:srgbClr val="006699"/>
                </a:solidFill>
              </a:rPr>
              <a:t>Binnerfeld</a:t>
            </a:r>
            <a:r>
              <a:rPr lang="de-DE" altLang="de-DE" sz="1200" b="0" dirty="0" smtClean="0">
                <a:solidFill>
                  <a:srgbClr val="006699"/>
                </a:solidFill>
              </a:rPr>
              <a:t> R2, Germany, </a:t>
            </a:r>
            <a:r>
              <a:rPr lang="de-DE" altLang="de-DE" sz="1200" b="0" dirty="0" err="1" smtClean="0">
                <a:solidFill>
                  <a:srgbClr val="006699"/>
                </a:solidFill>
              </a:rPr>
              <a:t>restored</a:t>
            </a:r>
            <a:r>
              <a:rPr lang="de-DE" altLang="de-DE" sz="1200" b="0" dirty="0" smtClean="0">
                <a:solidFill>
                  <a:srgbClr val="006699"/>
                </a:solidFill>
              </a:rPr>
              <a:t> in 2009</a:t>
            </a:r>
            <a:endParaRPr lang="de-DE" altLang="de-DE" sz="1200" b="0" dirty="0">
              <a:solidFill>
                <a:srgbClr val="006699"/>
              </a:solidFill>
            </a:endParaRPr>
          </a:p>
        </p:txBody>
      </p:sp>
      <p:pic>
        <p:nvPicPr>
          <p:cNvPr id="19" name="Picture 2" descr="E:\Kathrin_Aktuell\Untersuchungen 2012\Ruhr\Ruhr Binnerfeld R2 201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73" t="12656" r="14152"/>
          <a:stretch/>
        </p:blipFill>
        <p:spPr bwMode="auto">
          <a:xfrm>
            <a:off x="1257702" y="2868375"/>
            <a:ext cx="3280585" cy="3620648"/>
          </a:xfrm>
          <a:prstGeom prst="rect">
            <a:avLst/>
          </a:prstGeom>
          <a:noFill/>
          <a:ln>
            <a:solidFill>
              <a:srgbClr val="DDF2FB"/>
            </a:solidFill>
          </a:ln>
          <a:extLst>
            <a:ext uri="{909E8E84-426E-40DD-AFC4-6F175D3DCCD1}">
              <a14:hiddenFill xmlns:a14="http://schemas.microsoft.com/office/drawing/2010/main">
                <a:solidFill>
                  <a:srgbClr val="FFFFFF"/>
                </a:solidFill>
              </a14:hiddenFill>
            </a:ext>
          </a:extLst>
        </p:spPr>
      </p:pic>
      <p:pic>
        <p:nvPicPr>
          <p:cNvPr id="20" name="Grafik 19"/>
          <p:cNvPicPr>
            <a:picLocks noChangeAspect="1"/>
          </p:cNvPicPr>
          <p:nvPr/>
        </p:nvPicPr>
        <p:blipFill rotWithShape="1">
          <a:blip r:embed="rId4">
            <a:extLst>
              <a:ext uri="{28A0092B-C50C-407E-A947-70E740481C1C}">
                <a14:useLocalDpi xmlns:a14="http://schemas.microsoft.com/office/drawing/2010/main" val="0"/>
              </a:ext>
            </a:extLst>
          </a:blip>
          <a:srcRect t="5209" b="3496"/>
          <a:stretch/>
        </p:blipFill>
        <p:spPr>
          <a:xfrm>
            <a:off x="4951212" y="2824510"/>
            <a:ext cx="3222172" cy="3701025"/>
          </a:xfrm>
          <a:prstGeom prst="rect">
            <a:avLst/>
          </a:prstGeom>
          <a:ln>
            <a:solidFill>
              <a:srgbClr val="DDF2FB"/>
            </a:solidFill>
          </a:ln>
        </p:spPr>
      </p:pic>
      <p:sp>
        <p:nvSpPr>
          <p:cNvPr id="22" name="Textfeld 9"/>
          <p:cNvSpPr txBox="1">
            <a:spLocks noChangeArrowheads="1"/>
          </p:cNvSpPr>
          <p:nvPr/>
        </p:nvSpPr>
        <p:spPr bwMode="auto">
          <a:xfrm>
            <a:off x="2546743" y="2836618"/>
            <a:ext cx="6564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algn="ctr" eaLnBrk="1" hangingPunct="1">
              <a:spcBef>
                <a:spcPct val="0"/>
              </a:spcBef>
            </a:pPr>
            <a:r>
              <a:rPr lang="de-DE" altLang="de-DE" sz="1200" dirty="0" smtClean="0">
                <a:solidFill>
                  <a:srgbClr val="FFFF00"/>
                </a:solidFill>
              </a:rPr>
              <a:t>2010</a:t>
            </a:r>
            <a:endParaRPr lang="de-DE" altLang="de-DE" sz="1200" dirty="0">
              <a:solidFill>
                <a:srgbClr val="FFFF00"/>
              </a:solidFill>
            </a:endParaRPr>
          </a:p>
        </p:txBody>
      </p:sp>
      <p:sp>
        <p:nvSpPr>
          <p:cNvPr id="23" name="Textfeld 9"/>
          <p:cNvSpPr txBox="1">
            <a:spLocks noChangeArrowheads="1"/>
          </p:cNvSpPr>
          <p:nvPr/>
        </p:nvSpPr>
        <p:spPr bwMode="auto">
          <a:xfrm>
            <a:off x="6215800" y="2833600"/>
            <a:ext cx="6564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algn="ctr" eaLnBrk="1" hangingPunct="1">
              <a:spcBef>
                <a:spcPct val="0"/>
              </a:spcBef>
            </a:pPr>
            <a:r>
              <a:rPr lang="de-DE" altLang="de-DE" sz="1200" dirty="0">
                <a:solidFill>
                  <a:srgbClr val="FFFF00"/>
                </a:solidFill>
              </a:rPr>
              <a:t>2012</a:t>
            </a:r>
          </a:p>
        </p:txBody>
      </p:sp>
    </p:spTree>
    <p:extLst>
      <p:ext uri="{BB962C8B-B14F-4D97-AF65-F5344CB8AC3E}">
        <p14:creationId xmlns:p14="http://schemas.microsoft.com/office/powerpoint/2010/main" val="284604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2"/>
          <p:cNvSpPr txBox="1">
            <a:spLocks noChangeArrowheads="1"/>
          </p:cNvSpPr>
          <p:nvPr/>
        </p:nvSpPr>
        <p:spPr bwMode="auto">
          <a:xfrm>
            <a:off x="246063" y="1000125"/>
            <a:ext cx="885983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sym typeface="Symbol" pitchFamily="18" charset="2"/>
              </a:rPr>
              <a:t>04 Restoration measures</a:t>
            </a:r>
            <a:endParaRPr lang="en-GB" altLang="de-DE" sz="1800" b="1" dirty="0">
              <a:solidFill>
                <a:srgbClr val="006699"/>
              </a:solidFill>
              <a:sym typeface="Symbol" pitchFamily="18" charset="2"/>
            </a:endParaRPr>
          </a:p>
          <a:p>
            <a:pPr lvl="2">
              <a:spcBef>
                <a:spcPts val="0"/>
              </a:spcBef>
              <a:spcAft>
                <a:spcPts val="600"/>
              </a:spcAft>
              <a:buFontTx/>
              <a:buChar char="-"/>
            </a:pPr>
            <a:r>
              <a:rPr lang="en-US" altLang="de-DE" sz="1800" dirty="0">
                <a:solidFill>
                  <a:srgbClr val="006699"/>
                </a:solidFill>
                <a:sym typeface="Symbol" pitchFamily="18" charset="2"/>
              </a:rPr>
              <a:t>There is no single “best measure” but widening generally has a high </a:t>
            </a:r>
            <a:r>
              <a:rPr lang="en-US" altLang="de-DE" sz="1800" dirty="0" smtClean="0">
                <a:solidFill>
                  <a:srgbClr val="006699"/>
                </a:solidFill>
                <a:sym typeface="Symbol" pitchFamily="18" charset="2"/>
              </a:rPr>
              <a:t>effect</a:t>
            </a:r>
          </a:p>
          <a:p>
            <a:pPr lvl="3">
              <a:spcBef>
                <a:spcPts val="0"/>
              </a:spcBef>
              <a:spcAft>
                <a:spcPts val="600"/>
              </a:spcAft>
              <a:buFontTx/>
              <a:buChar char="-"/>
            </a:pPr>
            <a:r>
              <a:rPr lang="en-US" altLang="de-DE" sz="1800" dirty="0" smtClean="0">
                <a:solidFill>
                  <a:srgbClr val="006699"/>
                </a:solidFill>
                <a:sym typeface="Symbol" pitchFamily="18" charset="2"/>
              </a:rPr>
              <a:t>High effect especially on macrophytes…</a:t>
            </a:r>
          </a:p>
        </p:txBody>
      </p:sp>
      <p:sp>
        <p:nvSpPr>
          <p:cNvPr id="3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
        <p:nvSpPr>
          <p:cNvPr id="17" name="Textfeld 9"/>
          <p:cNvSpPr txBox="1">
            <a:spLocks noChangeArrowheads="1"/>
          </p:cNvSpPr>
          <p:nvPr/>
        </p:nvSpPr>
        <p:spPr bwMode="auto">
          <a:xfrm>
            <a:off x="7725560" y="6440261"/>
            <a:ext cx="119936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algn="r" eaLnBrk="1" hangingPunct="1">
              <a:spcBef>
                <a:spcPct val="0"/>
              </a:spcBef>
            </a:pPr>
            <a:r>
              <a:rPr lang="de-DE" altLang="de-DE" sz="1200" b="0" dirty="0" smtClean="0">
                <a:solidFill>
                  <a:srgbClr val="006699"/>
                </a:solidFill>
              </a:rPr>
              <a:t>Kail et al. 2015</a:t>
            </a:r>
            <a:endParaRPr lang="de-DE" altLang="de-DE" sz="1200" b="0" dirty="0">
              <a:solidFill>
                <a:srgbClr val="006699"/>
              </a:solidFill>
            </a:endParaRPr>
          </a:p>
        </p:txBody>
      </p:sp>
      <p:sp>
        <p:nvSpPr>
          <p:cNvPr id="16" name="Rechteck 15"/>
          <p:cNvSpPr/>
          <p:nvPr/>
        </p:nvSpPr>
        <p:spPr>
          <a:xfrm>
            <a:off x="546100" y="2804795"/>
            <a:ext cx="8307275" cy="3633428"/>
          </a:xfrm>
          <a:prstGeom prst="rect">
            <a:avLst/>
          </a:prstGeom>
          <a:solidFill>
            <a:schemeClr val="bg1"/>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n>
                <a:solidFill>
                  <a:schemeClr val="bg1"/>
                </a:solidFill>
              </a:ln>
            </a:endParaRPr>
          </a:p>
        </p:txBody>
      </p:sp>
      <p:pic>
        <p:nvPicPr>
          <p:cNvPr id="19" name="Grafik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38575" y="3155040"/>
            <a:ext cx="4114800" cy="3200400"/>
          </a:xfrm>
          <a:prstGeom prst="rect">
            <a:avLst/>
          </a:prstGeom>
        </p:spPr>
      </p:pic>
      <p:pic>
        <p:nvPicPr>
          <p:cNvPr id="20" name="Grafik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5166" y="3150731"/>
            <a:ext cx="4114800" cy="3200400"/>
          </a:xfrm>
          <a:prstGeom prst="rect">
            <a:avLst/>
          </a:prstGeom>
        </p:spPr>
      </p:pic>
      <p:pic>
        <p:nvPicPr>
          <p:cNvPr id="21" name="Grafik 20"/>
          <p:cNvPicPr>
            <a:picLocks noChangeAspect="1"/>
          </p:cNvPicPr>
          <p:nvPr/>
        </p:nvPicPr>
        <p:blipFill rotWithShape="1">
          <a:blip r:embed="rId4" cstate="print">
            <a:extLst>
              <a:ext uri="{28A0092B-C50C-407E-A947-70E740481C1C}">
                <a14:useLocalDpi xmlns:a14="http://schemas.microsoft.com/office/drawing/2010/main" val="0"/>
              </a:ext>
            </a:extLst>
          </a:blip>
          <a:srcRect t="44693" b="14831"/>
          <a:stretch/>
        </p:blipFill>
        <p:spPr>
          <a:xfrm>
            <a:off x="556783" y="3289198"/>
            <a:ext cx="4114800" cy="1295400"/>
          </a:xfrm>
          <a:prstGeom prst="rect">
            <a:avLst/>
          </a:prstGeom>
        </p:spPr>
      </p:pic>
      <p:pic>
        <p:nvPicPr>
          <p:cNvPr id="22" name="Grafik 21"/>
          <p:cNvPicPr>
            <a:picLocks noChangeAspect="1"/>
          </p:cNvPicPr>
          <p:nvPr/>
        </p:nvPicPr>
        <p:blipFill rotWithShape="1">
          <a:blip r:embed="rId4" cstate="print">
            <a:extLst>
              <a:ext uri="{28A0092B-C50C-407E-A947-70E740481C1C}">
                <a14:useLocalDpi xmlns:a14="http://schemas.microsoft.com/office/drawing/2010/main" val="0"/>
              </a:ext>
            </a:extLst>
          </a:blip>
          <a:srcRect t="4556" b="54967"/>
          <a:stretch/>
        </p:blipFill>
        <p:spPr>
          <a:xfrm>
            <a:off x="557824" y="4584598"/>
            <a:ext cx="4114800" cy="1295400"/>
          </a:xfrm>
          <a:prstGeom prst="rect">
            <a:avLst/>
          </a:prstGeom>
        </p:spPr>
      </p:pic>
      <p:sp>
        <p:nvSpPr>
          <p:cNvPr id="23" name="Textfeld 22"/>
          <p:cNvSpPr txBox="1"/>
          <p:nvPr/>
        </p:nvSpPr>
        <p:spPr>
          <a:xfrm>
            <a:off x="2481945" y="2880997"/>
            <a:ext cx="1322798" cy="261610"/>
          </a:xfrm>
          <a:prstGeom prst="rect">
            <a:avLst/>
          </a:prstGeom>
          <a:noFill/>
        </p:spPr>
        <p:txBody>
          <a:bodyPr wrap="none" rtlCol="0">
            <a:spAutoFit/>
          </a:bodyPr>
          <a:lstStyle/>
          <a:p>
            <a:r>
              <a:rPr lang="de-DE" sz="1100" dirty="0" err="1" smtClean="0"/>
              <a:t>Richness</a:t>
            </a:r>
            <a:r>
              <a:rPr lang="de-DE" sz="1100" dirty="0" smtClean="0"/>
              <a:t>/</a:t>
            </a:r>
            <a:r>
              <a:rPr lang="de-DE" sz="1100" dirty="0" err="1" smtClean="0"/>
              <a:t>diversity</a:t>
            </a:r>
            <a:endParaRPr lang="de-DE" sz="1100" dirty="0"/>
          </a:p>
        </p:txBody>
      </p:sp>
      <p:sp>
        <p:nvSpPr>
          <p:cNvPr id="24" name="Textfeld 23"/>
          <p:cNvSpPr txBox="1"/>
          <p:nvPr/>
        </p:nvSpPr>
        <p:spPr>
          <a:xfrm>
            <a:off x="6542419" y="2880993"/>
            <a:ext cx="1463862" cy="261610"/>
          </a:xfrm>
          <a:prstGeom prst="rect">
            <a:avLst/>
          </a:prstGeom>
          <a:noFill/>
        </p:spPr>
        <p:txBody>
          <a:bodyPr wrap="none" rtlCol="0">
            <a:spAutoFit/>
          </a:bodyPr>
          <a:lstStyle/>
          <a:p>
            <a:r>
              <a:rPr lang="de-DE" sz="1100" dirty="0" err="1" smtClean="0"/>
              <a:t>Abundance</a:t>
            </a:r>
            <a:r>
              <a:rPr lang="de-DE" sz="1100" dirty="0" smtClean="0"/>
              <a:t>/</a:t>
            </a:r>
            <a:r>
              <a:rPr lang="de-DE" sz="1100" dirty="0" err="1" smtClean="0"/>
              <a:t>biomass</a:t>
            </a:r>
            <a:endParaRPr lang="de-DE" sz="1100" dirty="0"/>
          </a:p>
        </p:txBody>
      </p:sp>
      <p:cxnSp>
        <p:nvCxnSpPr>
          <p:cNvPr id="25" name="Gerade Verbindung mit Pfeil 24"/>
          <p:cNvCxnSpPr/>
          <p:nvPr/>
        </p:nvCxnSpPr>
        <p:spPr>
          <a:xfrm flipV="1">
            <a:off x="2958534" y="3654253"/>
            <a:ext cx="130628" cy="12518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V="1">
            <a:off x="3130078" y="5041048"/>
            <a:ext cx="130628" cy="12518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flipV="1">
            <a:off x="7070707" y="5019276"/>
            <a:ext cx="130628" cy="12518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3498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2"/>
          <p:cNvSpPr txBox="1">
            <a:spLocks noChangeArrowheads="1"/>
          </p:cNvSpPr>
          <p:nvPr/>
        </p:nvSpPr>
        <p:spPr bwMode="auto">
          <a:xfrm>
            <a:off x="246063" y="1000125"/>
            <a:ext cx="8859837"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sym typeface="Symbol" pitchFamily="18" charset="2"/>
              </a:rPr>
              <a:t>04 Restoration measures</a:t>
            </a:r>
            <a:endParaRPr lang="en-GB" altLang="de-DE" sz="1800" b="1" dirty="0">
              <a:solidFill>
                <a:srgbClr val="006699"/>
              </a:solidFill>
              <a:sym typeface="Symbol" pitchFamily="18" charset="2"/>
            </a:endParaRPr>
          </a:p>
          <a:p>
            <a:pPr lvl="2">
              <a:spcBef>
                <a:spcPts val="0"/>
              </a:spcBef>
              <a:spcAft>
                <a:spcPts val="600"/>
              </a:spcAft>
              <a:buFontTx/>
              <a:buChar char="-"/>
            </a:pPr>
            <a:r>
              <a:rPr lang="en-US" altLang="de-DE" sz="1800" dirty="0">
                <a:solidFill>
                  <a:srgbClr val="006699"/>
                </a:solidFill>
                <a:sym typeface="Symbol" pitchFamily="18" charset="2"/>
              </a:rPr>
              <a:t>There is no single “best measure” but widening generally has a high </a:t>
            </a:r>
            <a:r>
              <a:rPr lang="en-US" altLang="de-DE" sz="1800" dirty="0" smtClean="0">
                <a:solidFill>
                  <a:srgbClr val="006699"/>
                </a:solidFill>
                <a:sym typeface="Symbol" pitchFamily="18" charset="2"/>
              </a:rPr>
              <a:t>effect</a:t>
            </a:r>
          </a:p>
          <a:p>
            <a:pPr lvl="3">
              <a:spcBef>
                <a:spcPts val="0"/>
              </a:spcBef>
              <a:spcAft>
                <a:spcPts val="600"/>
              </a:spcAft>
              <a:buFontTx/>
              <a:buChar char="-"/>
            </a:pPr>
            <a:r>
              <a:rPr lang="en-US" altLang="de-DE" sz="1800" dirty="0" smtClean="0">
                <a:solidFill>
                  <a:srgbClr val="006699"/>
                </a:solidFill>
                <a:sym typeface="Symbol" pitchFamily="18" charset="2"/>
              </a:rPr>
              <a:t>High effect especially on macrophytes and ground beetles</a:t>
            </a:r>
          </a:p>
          <a:p>
            <a:pPr lvl="3">
              <a:spcBef>
                <a:spcPts val="0"/>
              </a:spcBef>
              <a:spcAft>
                <a:spcPts val="600"/>
              </a:spcAft>
              <a:buFontTx/>
              <a:buChar char="-"/>
            </a:pPr>
            <a:r>
              <a:rPr lang="en-US" altLang="de-DE" sz="1800" dirty="0" smtClean="0">
                <a:solidFill>
                  <a:srgbClr val="006699"/>
                </a:solidFill>
                <a:sym typeface="Symbol" pitchFamily="18" charset="2"/>
              </a:rPr>
              <a:t>Instream measures highest effect on fish, macroinvertebrates</a:t>
            </a:r>
          </a:p>
        </p:txBody>
      </p:sp>
      <p:sp>
        <p:nvSpPr>
          <p:cNvPr id="3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
        <p:nvSpPr>
          <p:cNvPr id="17" name="Textfeld 9"/>
          <p:cNvSpPr txBox="1">
            <a:spLocks noChangeArrowheads="1"/>
          </p:cNvSpPr>
          <p:nvPr/>
        </p:nvSpPr>
        <p:spPr bwMode="auto">
          <a:xfrm>
            <a:off x="451420" y="6391275"/>
            <a:ext cx="25967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eaLnBrk="1" hangingPunct="1">
              <a:spcBef>
                <a:spcPct val="0"/>
              </a:spcBef>
            </a:pPr>
            <a:r>
              <a:rPr lang="de-DE" altLang="de-DE" sz="1200" b="0" dirty="0" err="1" smtClean="0">
                <a:solidFill>
                  <a:srgbClr val="006699"/>
                </a:solidFill>
              </a:rPr>
              <a:t>Januschke</a:t>
            </a:r>
            <a:r>
              <a:rPr lang="de-DE" altLang="de-DE" sz="1200" b="0" dirty="0" smtClean="0">
                <a:solidFill>
                  <a:srgbClr val="006699"/>
                </a:solidFill>
              </a:rPr>
              <a:t> </a:t>
            </a:r>
            <a:r>
              <a:rPr lang="de-DE" altLang="de-DE" sz="1200" b="0" dirty="0" err="1" smtClean="0">
                <a:solidFill>
                  <a:srgbClr val="006699"/>
                </a:solidFill>
              </a:rPr>
              <a:t>and</a:t>
            </a:r>
            <a:r>
              <a:rPr lang="de-DE" altLang="de-DE" sz="1200" b="0" dirty="0" smtClean="0">
                <a:solidFill>
                  <a:srgbClr val="006699"/>
                </a:solidFill>
              </a:rPr>
              <a:t> </a:t>
            </a:r>
            <a:r>
              <a:rPr lang="de-DE" altLang="de-DE" sz="1200" b="0" dirty="0" err="1" smtClean="0">
                <a:solidFill>
                  <a:srgbClr val="006699"/>
                </a:solidFill>
              </a:rPr>
              <a:t>Verdonschot</a:t>
            </a:r>
            <a:r>
              <a:rPr lang="de-DE" altLang="de-DE" sz="1200" b="0" dirty="0" smtClean="0">
                <a:solidFill>
                  <a:srgbClr val="006699"/>
                </a:solidFill>
              </a:rPr>
              <a:t> (2015)</a:t>
            </a:r>
            <a:endParaRPr lang="de-DE" altLang="de-DE" sz="1200" b="0" dirty="0">
              <a:solidFill>
                <a:srgbClr val="006699"/>
              </a:solidFill>
            </a:endParaRPr>
          </a:p>
        </p:txBody>
      </p:sp>
      <p:pic>
        <p:nvPicPr>
          <p:cNvPr id="8194"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85763" y="3749147"/>
            <a:ext cx="5120594" cy="252103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8" name="Textfeld 9"/>
          <p:cNvSpPr txBox="1">
            <a:spLocks noChangeArrowheads="1"/>
          </p:cNvSpPr>
          <p:nvPr/>
        </p:nvSpPr>
        <p:spPr bwMode="auto">
          <a:xfrm>
            <a:off x="1574814" y="3689786"/>
            <a:ext cx="28969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eaLnBrk="1" hangingPunct="1">
              <a:spcBef>
                <a:spcPct val="0"/>
              </a:spcBef>
            </a:pPr>
            <a:r>
              <a:rPr lang="de-DE" altLang="de-DE" sz="1200" dirty="0" err="1" smtClean="0">
                <a:solidFill>
                  <a:schemeClr val="tx1"/>
                </a:solidFill>
              </a:rPr>
              <a:t>Ground</a:t>
            </a:r>
            <a:r>
              <a:rPr lang="de-DE" altLang="de-DE" sz="1200" dirty="0" smtClean="0">
                <a:solidFill>
                  <a:schemeClr val="tx1"/>
                </a:solidFill>
              </a:rPr>
              <a:t> </a:t>
            </a:r>
            <a:r>
              <a:rPr lang="de-DE" altLang="de-DE" sz="1200" dirty="0" err="1" smtClean="0">
                <a:solidFill>
                  <a:schemeClr val="tx1"/>
                </a:solidFill>
              </a:rPr>
              <a:t>beetle</a:t>
            </a:r>
            <a:r>
              <a:rPr lang="de-DE" altLang="de-DE" sz="1200" dirty="0" smtClean="0">
                <a:solidFill>
                  <a:schemeClr val="tx1"/>
                </a:solidFill>
              </a:rPr>
              <a:t> </a:t>
            </a:r>
            <a:r>
              <a:rPr lang="de-DE" altLang="de-DE" sz="1200" dirty="0" err="1" smtClean="0">
                <a:solidFill>
                  <a:schemeClr val="tx1"/>
                </a:solidFill>
              </a:rPr>
              <a:t>richness</a:t>
            </a:r>
            <a:r>
              <a:rPr lang="de-DE" altLang="de-DE" sz="1200" dirty="0" smtClean="0">
                <a:solidFill>
                  <a:schemeClr val="tx1"/>
                </a:solidFill>
              </a:rPr>
              <a:t> </a:t>
            </a:r>
            <a:r>
              <a:rPr lang="de-DE" altLang="de-DE" sz="1200" dirty="0" err="1" smtClean="0">
                <a:solidFill>
                  <a:schemeClr val="tx1"/>
                </a:solidFill>
              </a:rPr>
              <a:t>and</a:t>
            </a:r>
            <a:r>
              <a:rPr lang="de-DE" altLang="de-DE" sz="1200" dirty="0" smtClean="0">
                <a:solidFill>
                  <a:schemeClr val="tx1"/>
                </a:solidFill>
              </a:rPr>
              <a:t> </a:t>
            </a:r>
            <a:r>
              <a:rPr lang="de-DE" altLang="de-DE" sz="1200" dirty="0" err="1" smtClean="0">
                <a:solidFill>
                  <a:schemeClr val="tx1"/>
                </a:solidFill>
              </a:rPr>
              <a:t>diversity</a:t>
            </a:r>
            <a:endParaRPr lang="de-DE" altLang="de-DE" sz="1200" dirty="0">
              <a:solidFill>
                <a:schemeClr val="tx1"/>
              </a:solidFill>
            </a:endParaRPr>
          </a:p>
        </p:txBody>
      </p:sp>
      <p:pic>
        <p:nvPicPr>
          <p:cNvPr id="2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545" t="18192" r="2991" b="15011"/>
          <a:stretch/>
        </p:blipFill>
        <p:spPr bwMode="auto">
          <a:xfrm>
            <a:off x="5562601" y="3747560"/>
            <a:ext cx="3386930" cy="2530475"/>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21" name="Gerade Verbindung mit Pfeil 20"/>
          <p:cNvCxnSpPr/>
          <p:nvPr/>
        </p:nvCxnSpPr>
        <p:spPr>
          <a:xfrm flipH="1" flipV="1">
            <a:off x="1663700" y="4881563"/>
            <a:ext cx="508000" cy="30903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H="1" flipV="1">
            <a:off x="4173311" y="5023381"/>
            <a:ext cx="495300" cy="17991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mit Pfeil 25"/>
          <p:cNvCxnSpPr/>
          <p:nvPr/>
        </p:nvCxnSpPr>
        <p:spPr>
          <a:xfrm flipV="1">
            <a:off x="7086600" y="4832881"/>
            <a:ext cx="271066" cy="89958"/>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9" name="Textfeld 9"/>
          <p:cNvSpPr txBox="1">
            <a:spLocks noChangeArrowheads="1"/>
          </p:cNvSpPr>
          <p:nvPr/>
        </p:nvSpPr>
        <p:spPr bwMode="auto">
          <a:xfrm>
            <a:off x="7597566" y="6391274"/>
            <a:ext cx="13019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eaLnBrk="1" hangingPunct="1">
              <a:spcBef>
                <a:spcPct val="0"/>
              </a:spcBef>
            </a:pPr>
            <a:r>
              <a:rPr lang="de-DE" altLang="de-DE" sz="1200" b="0" dirty="0" smtClean="0">
                <a:solidFill>
                  <a:srgbClr val="006699"/>
                </a:solidFill>
              </a:rPr>
              <a:t>Kail et al. (2015)</a:t>
            </a:r>
            <a:endParaRPr lang="de-DE" altLang="de-DE" sz="1200" b="0" dirty="0">
              <a:solidFill>
                <a:srgbClr val="006699"/>
              </a:solidFill>
            </a:endParaRPr>
          </a:p>
        </p:txBody>
      </p:sp>
    </p:spTree>
    <p:extLst>
      <p:ext uri="{BB962C8B-B14F-4D97-AF65-F5344CB8AC3E}">
        <p14:creationId xmlns:p14="http://schemas.microsoft.com/office/powerpoint/2010/main" val="743810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2"/>
          <p:cNvSpPr txBox="1">
            <a:spLocks noChangeArrowheads="1"/>
          </p:cNvSpPr>
          <p:nvPr/>
        </p:nvSpPr>
        <p:spPr bwMode="auto">
          <a:xfrm>
            <a:off x="246063" y="1000125"/>
            <a:ext cx="885983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sym typeface="Symbol" pitchFamily="18" charset="2"/>
              </a:rPr>
              <a:t>03 Organism group 04 Restoration measures</a:t>
            </a:r>
            <a:endParaRPr lang="en-GB" altLang="de-DE" sz="1800" b="1" dirty="0">
              <a:solidFill>
                <a:srgbClr val="006699"/>
              </a:solidFill>
              <a:sym typeface="Symbol" pitchFamily="18" charset="2"/>
            </a:endParaRPr>
          </a:p>
          <a:p>
            <a:pPr marL="723900" lvl="2" indent="0">
              <a:spcBef>
                <a:spcPts val="0"/>
              </a:spcBef>
              <a:spcAft>
                <a:spcPts val="600"/>
              </a:spcAft>
            </a:pPr>
            <a:r>
              <a:rPr lang="en-US" altLang="de-DE" sz="1800" dirty="0" smtClean="0">
                <a:solidFill>
                  <a:srgbClr val="006699"/>
                </a:solidFill>
                <a:sym typeface="Wingdings"/>
              </a:rPr>
              <a:t> </a:t>
            </a:r>
            <a:r>
              <a:rPr lang="en-US" altLang="de-DE" sz="1800" dirty="0" smtClean="0">
                <a:solidFill>
                  <a:srgbClr val="006699"/>
                </a:solidFill>
                <a:sym typeface="Symbol" pitchFamily="18" charset="2"/>
              </a:rPr>
              <a:t>Select measures for targeted organism group</a:t>
            </a:r>
          </a:p>
          <a:p>
            <a:pPr marL="723900" lvl="2" indent="0">
              <a:spcBef>
                <a:spcPts val="0"/>
              </a:spcBef>
              <a:spcAft>
                <a:spcPts val="600"/>
              </a:spcAft>
            </a:pPr>
            <a:r>
              <a:rPr lang="en-US" altLang="de-DE" sz="1800" dirty="0">
                <a:solidFill>
                  <a:srgbClr val="006699"/>
                </a:solidFill>
                <a:sym typeface="Wingdings"/>
              </a:rPr>
              <a:t> </a:t>
            </a:r>
            <a:r>
              <a:rPr lang="en-US" altLang="de-DE" sz="1800" dirty="0" smtClean="0">
                <a:solidFill>
                  <a:srgbClr val="006699"/>
                </a:solidFill>
                <a:sym typeface="Symbol" pitchFamily="18" charset="2"/>
              </a:rPr>
              <a:t>Restore natural </a:t>
            </a:r>
            <a:r>
              <a:rPr lang="en-US" altLang="de-DE" sz="1800" dirty="0" err="1" smtClean="0">
                <a:solidFill>
                  <a:srgbClr val="006699"/>
                </a:solidFill>
                <a:sym typeface="Symbol" pitchFamily="18" charset="2"/>
              </a:rPr>
              <a:t>morphodynamics</a:t>
            </a:r>
            <a:r>
              <a:rPr lang="en-US" altLang="de-DE" sz="1800" dirty="0" smtClean="0">
                <a:solidFill>
                  <a:srgbClr val="006699"/>
                </a:solidFill>
                <a:sym typeface="Symbol" pitchFamily="18" charset="2"/>
              </a:rPr>
              <a:t> to rejuvenate habitats</a:t>
            </a:r>
          </a:p>
        </p:txBody>
      </p:sp>
      <p:sp>
        <p:nvSpPr>
          <p:cNvPr id="3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Tree>
    <p:extLst>
      <p:ext uri="{BB962C8B-B14F-4D97-AF65-F5344CB8AC3E}">
        <p14:creationId xmlns:p14="http://schemas.microsoft.com/office/powerpoint/2010/main" val="608620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2"/>
          <p:cNvSpPr txBox="1">
            <a:spLocks noChangeArrowheads="1"/>
          </p:cNvSpPr>
          <p:nvPr/>
        </p:nvSpPr>
        <p:spPr bwMode="auto">
          <a:xfrm>
            <a:off x="246063" y="1000125"/>
            <a:ext cx="885983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sym typeface="Symbol" pitchFamily="18" charset="2"/>
              </a:rPr>
              <a:t>05 Biological metric</a:t>
            </a:r>
            <a:endParaRPr lang="en-GB" altLang="de-DE" sz="1800" b="1" dirty="0">
              <a:solidFill>
                <a:srgbClr val="006699"/>
              </a:solidFill>
              <a:sym typeface="Symbol" pitchFamily="18" charset="2"/>
            </a:endParaRPr>
          </a:p>
          <a:p>
            <a:pPr lvl="2">
              <a:spcBef>
                <a:spcPts val="0"/>
              </a:spcBef>
              <a:spcAft>
                <a:spcPts val="600"/>
              </a:spcAft>
              <a:buFontTx/>
              <a:buChar char="-"/>
            </a:pPr>
            <a:r>
              <a:rPr lang="en-US" altLang="de-DE" sz="1800" dirty="0">
                <a:solidFill>
                  <a:srgbClr val="006699"/>
                </a:solidFill>
                <a:sym typeface="Symbol" pitchFamily="18" charset="2"/>
              </a:rPr>
              <a:t>Restoration results in a higher number of individuals but few new </a:t>
            </a:r>
            <a:r>
              <a:rPr lang="en-US" altLang="de-DE" sz="1800" dirty="0" smtClean="0">
                <a:solidFill>
                  <a:srgbClr val="006699"/>
                </a:solidFill>
                <a:sym typeface="Symbol" pitchFamily="18" charset="2"/>
              </a:rPr>
              <a:t>species</a:t>
            </a:r>
          </a:p>
          <a:p>
            <a:pPr lvl="3">
              <a:spcBef>
                <a:spcPts val="0"/>
              </a:spcBef>
              <a:spcAft>
                <a:spcPts val="600"/>
              </a:spcAft>
              <a:buFontTx/>
              <a:buChar char="-"/>
            </a:pPr>
            <a:r>
              <a:rPr lang="en-US" altLang="de-DE" sz="1800" dirty="0" smtClean="0">
                <a:solidFill>
                  <a:srgbClr val="006699"/>
                </a:solidFill>
                <a:sym typeface="Symbol" pitchFamily="18" charset="2"/>
              </a:rPr>
              <a:t>Abundance/biomass &gt; richness/diversity (fish, macroinvertebrates)</a:t>
            </a:r>
          </a:p>
        </p:txBody>
      </p:sp>
      <p:sp>
        <p:nvSpPr>
          <p:cNvPr id="3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
        <p:nvSpPr>
          <p:cNvPr id="61" name="Textfeld 9"/>
          <p:cNvSpPr txBox="1">
            <a:spLocks noChangeArrowheads="1"/>
          </p:cNvSpPr>
          <p:nvPr/>
        </p:nvSpPr>
        <p:spPr bwMode="auto">
          <a:xfrm>
            <a:off x="426194" y="6462534"/>
            <a:ext cx="14670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algn="r" eaLnBrk="1" hangingPunct="1">
              <a:spcBef>
                <a:spcPct val="0"/>
              </a:spcBef>
            </a:pPr>
            <a:r>
              <a:rPr lang="de-DE" altLang="de-DE" sz="1200" b="0" dirty="0" smtClean="0">
                <a:solidFill>
                  <a:srgbClr val="006699"/>
                </a:solidFill>
              </a:rPr>
              <a:t>Miller et al. (2010)</a:t>
            </a:r>
            <a:endParaRPr lang="de-DE" altLang="de-DE" sz="1200" b="0" dirty="0">
              <a:solidFill>
                <a:srgbClr val="006699"/>
              </a:solidFill>
            </a:endParaRPr>
          </a:p>
        </p:txBody>
      </p:sp>
      <p:pic>
        <p:nvPicPr>
          <p:cNvPr id="18" name="Grafik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15694" y="2277312"/>
            <a:ext cx="5014093" cy="4140724"/>
          </a:xfrm>
          <a:prstGeom prst="rect">
            <a:avLst/>
          </a:prstGeom>
          <a:noFill/>
          <a:ln w="9525">
            <a:solidFill>
              <a:schemeClr val="bg1">
                <a:lumMod val="85000"/>
              </a:schemeClr>
            </a:solidFill>
            <a:miter lim="800000"/>
            <a:headEnd/>
            <a:tailEnd/>
          </a:ln>
        </p:spPr>
      </p:pic>
      <p:sp>
        <p:nvSpPr>
          <p:cNvPr id="22" name="Textfeld 9"/>
          <p:cNvSpPr txBox="1">
            <a:spLocks noChangeArrowheads="1"/>
          </p:cNvSpPr>
          <p:nvPr/>
        </p:nvSpPr>
        <p:spPr bwMode="auto">
          <a:xfrm>
            <a:off x="7565431" y="6429375"/>
            <a:ext cx="135325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eaLnBrk="1" hangingPunct="1">
              <a:spcBef>
                <a:spcPct val="0"/>
              </a:spcBef>
            </a:pPr>
            <a:r>
              <a:rPr lang="de-DE" altLang="de-DE" sz="1200" b="0" dirty="0" smtClean="0">
                <a:solidFill>
                  <a:srgbClr val="006699"/>
                </a:solidFill>
              </a:rPr>
              <a:t>(Kail et al. (2015)</a:t>
            </a:r>
            <a:endParaRPr lang="de-DE" altLang="de-DE" sz="1200" b="0" dirty="0">
              <a:solidFill>
                <a:srgbClr val="006699"/>
              </a:solidFill>
            </a:endParaRPr>
          </a:p>
        </p:txBody>
      </p:sp>
      <p:pic>
        <p:nvPicPr>
          <p:cNvPr id="614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7302" y="2277312"/>
            <a:ext cx="3173798" cy="414328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19" name="Gerade Verbindung mit Pfeil 18"/>
          <p:cNvCxnSpPr/>
          <p:nvPr/>
        </p:nvCxnSpPr>
        <p:spPr>
          <a:xfrm>
            <a:off x="6108700" y="3111500"/>
            <a:ext cx="160393" cy="101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a:off x="6057899" y="4941888"/>
            <a:ext cx="160393" cy="1016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231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 name="Text Box 52"/>
          <p:cNvSpPr txBox="1">
            <a:spLocks noChangeArrowheads="1"/>
          </p:cNvSpPr>
          <p:nvPr/>
        </p:nvSpPr>
        <p:spPr bwMode="auto">
          <a:xfrm>
            <a:off x="246063" y="1000125"/>
            <a:ext cx="885983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sym typeface="Symbol" pitchFamily="18" charset="2"/>
              </a:rPr>
              <a:t>05 Biological metric</a:t>
            </a:r>
            <a:endParaRPr lang="en-GB" altLang="de-DE" sz="1800" b="1" dirty="0">
              <a:solidFill>
                <a:srgbClr val="006699"/>
              </a:solidFill>
              <a:sym typeface="Symbol" pitchFamily="18" charset="2"/>
            </a:endParaRPr>
          </a:p>
          <a:p>
            <a:pPr lvl="2">
              <a:spcBef>
                <a:spcPts val="0"/>
              </a:spcBef>
              <a:spcAft>
                <a:spcPts val="600"/>
              </a:spcAft>
              <a:buFontTx/>
              <a:buChar char="-"/>
            </a:pPr>
            <a:r>
              <a:rPr lang="en-US" altLang="de-DE" sz="1800" dirty="0">
                <a:solidFill>
                  <a:srgbClr val="006699"/>
                </a:solidFill>
                <a:sym typeface="Symbol" pitchFamily="18" charset="2"/>
              </a:rPr>
              <a:t>Restoration rather affects specific </a:t>
            </a:r>
            <a:r>
              <a:rPr lang="en-US" altLang="de-DE" sz="1800" dirty="0" smtClean="0">
                <a:solidFill>
                  <a:srgbClr val="006699"/>
                </a:solidFill>
                <a:sym typeface="Symbol" pitchFamily="18" charset="2"/>
              </a:rPr>
              <a:t>traits </a:t>
            </a:r>
            <a:r>
              <a:rPr lang="en-US" altLang="de-DE" sz="1800" dirty="0">
                <a:solidFill>
                  <a:srgbClr val="006699"/>
                </a:solidFill>
                <a:sym typeface="Symbol" pitchFamily="18" charset="2"/>
              </a:rPr>
              <a:t>than increasing mere </a:t>
            </a:r>
            <a:r>
              <a:rPr lang="en-US" altLang="de-DE" sz="1800" dirty="0" smtClean="0">
                <a:solidFill>
                  <a:srgbClr val="006699"/>
                </a:solidFill>
                <a:sym typeface="Symbol" pitchFamily="18" charset="2"/>
              </a:rPr>
              <a:t>richness</a:t>
            </a:r>
          </a:p>
          <a:p>
            <a:pPr lvl="3">
              <a:spcBef>
                <a:spcPts val="0"/>
              </a:spcBef>
              <a:spcAft>
                <a:spcPts val="600"/>
              </a:spcAft>
              <a:buFontTx/>
              <a:buChar char="-"/>
            </a:pPr>
            <a:r>
              <a:rPr lang="en-US" altLang="de-DE" sz="1800" dirty="0">
                <a:solidFill>
                  <a:srgbClr val="006699"/>
                </a:solidFill>
                <a:sym typeface="Symbol" pitchFamily="18" charset="2"/>
              </a:rPr>
              <a:t>Fish: small rheophilic fish (abundance)</a:t>
            </a:r>
          </a:p>
          <a:p>
            <a:pPr lvl="3">
              <a:spcBef>
                <a:spcPts val="0"/>
              </a:spcBef>
              <a:spcAft>
                <a:spcPts val="600"/>
              </a:spcAft>
              <a:buFontTx/>
              <a:buChar char="-"/>
            </a:pPr>
            <a:r>
              <a:rPr lang="en-US" altLang="de-DE" sz="1800" dirty="0" smtClean="0">
                <a:solidFill>
                  <a:srgbClr val="006699"/>
                </a:solidFill>
                <a:sym typeface="Symbol" pitchFamily="18" charset="2"/>
              </a:rPr>
              <a:t>Ground beetles: Sparsely vegetated river banks specialists</a:t>
            </a:r>
          </a:p>
          <a:p>
            <a:pPr lvl="3">
              <a:spcBef>
                <a:spcPts val="0"/>
              </a:spcBef>
              <a:spcAft>
                <a:spcPts val="600"/>
              </a:spcAft>
              <a:buFontTx/>
              <a:buChar char="-"/>
            </a:pPr>
            <a:r>
              <a:rPr lang="en-US" altLang="de-DE" sz="1800" dirty="0" smtClean="0">
                <a:solidFill>
                  <a:srgbClr val="006699"/>
                </a:solidFill>
                <a:sym typeface="Symbol" pitchFamily="18" charset="2"/>
              </a:rPr>
              <a:t>Floodplain veg.: Helophytes (emergent but rooting in wetted soils)</a:t>
            </a:r>
          </a:p>
        </p:txBody>
      </p:sp>
      <p:sp>
        <p:nvSpPr>
          <p:cNvPr id="3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
        <p:nvSpPr>
          <p:cNvPr id="22" name="Textfeld 9"/>
          <p:cNvSpPr txBox="1">
            <a:spLocks noChangeArrowheads="1"/>
          </p:cNvSpPr>
          <p:nvPr/>
        </p:nvSpPr>
        <p:spPr bwMode="auto">
          <a:xfrm>
            <a:off x="786907" y="6435992"/>
            <a:ext cx="81190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algn="r" eaLnBrk="1" hangingPunct="1">
              <a:spcBef>
                <a:spcPct val="0"/>
              </a:spcBef>
            </a:pPr>
            <a:r>
              <a:rPr lang="de-DE" altLang="de-DE" sz="1200" b="0" dirty="0" err="1" smtClean="0">
                <a:solidFill>
                  <a:srgbClr val="006699"/>
                </a:solidFill>
              </a:rPr>
              <a:t>Januschke</a:t>
            </a:r>
            <a:r>
              <a:rPr lang="de-DE" altLang="de-DE" sz="1200" b="0" dirty="0" smtClean="0">
                <a:solidFill>
                  <a:srgbClr val="006699"/>
                </a:solidFill>
              </a:rPr>
              <a:t> </a:t>
            </a:r>
            <a:r>
              <a:rPr lang="de-DE" altLang="de-DE" sz="1200" b="0" dirty="0" err="1" smtClean="0">
                <a:solidFill>
                  <a:srgbClr val="006699"/>
                </a:solidFill>
              </a:rPr>
              <a:t>and</a:t>
            </a:r>
            <a:r>
              <a:rPr lang="de-DE" altLang="de-DE" sz="1200" b="0" dirty="0" smtClean="0">
                <a:solidFill>
                  <a:srgbClr val="006699"/>
                </a:solidFill>
              </a:rPr>
              <a:t> </a:t>
            </a:r>
            <a:r>
              <a:rPr lang="de-DE" altLang="de-DE" sz="1200" b="0" dirty="0" err="1" smtClean="0">
                <a:solidFill>
                  <a:srgbClr val="006699"/>
                </a:solidFill>
              </a:rPr>
              <a:t>Verdonschot</a:t>
            </a:r>
            <a:r>
              <a:rPr lang="de-DE" altLang="de-DE" sz="1200" b="0" dirty="0" smtClean="0">
                <a:solidFill>
                  <a:srgbClr val="006699"/>
                </a:solidFill>
              </a:rPr>
              <a:t> (2015), </a:t>
            </a:r>
            <a:r>
              <a:rPr lang="de-DE" altLang="de-DE" sz="1200" b="0" dirty="0" err="1" smtClean="0">
                <a:solidFill>
                  <a:srgbClr val="006699"/>
                </a:solidFill>
              </a:rPr>
              <a:t>Göthe</a:t>
            </a:r>
            <a:r>
              <a:rPr lang="de-DE" altLang="de-DE" sz="1200" b="0" dirty="0" smtClean="0">
                <a:solidFill>
                  <a:srgbClr val="006699"/>
                </a:solidFill>
              </a:rPr>
              <a:t> et al. (2015), Schmutz et al. (2015), </a:t>
            </a:r>
            <a:r>
              <a:rPr lang="de-DE" altLang="de-DE" sz="1200" b="0" dirty="0" err="1" smtClean="0">
                <a:solidFill>
                  <a:srgbClr val="006699"/>
                </a:solidFill>
              </a:rPr>
              <a:t>figure</a:t>
            </a:r>
            <a:r>
              <a:rPr lang="de-DE" altLang="de-DE" sz="1200" b="0" dirty="0" smtClean="0">
                <a:solidFill>
                  <a:srgbClr val="006699"/>
                </a:solidFill>
              </a:rPr>
              <a:t> </a:t>
            </a:r>
            <a:r>
              <a:rPr lang="de-DE" altLang="de-DE" sz="1200" b="0" dirty="0" err="1" smtClean="0">
                <a:solidFill>
                  <a:srgbClr val="006699"/>
                </a:solidFill>
              </a:rPr>
              <a:t>summary</a:t>
            </a:r>
            <a:r>
              <a:rPr lang="de-DE" altLang="de-DE" sz="1200" b="0" dirty="0" smtClean="0">
                <a:solidFill>
                  <a:srgbClr val="006699"/>
                </a:solidFill>
              </a:rPr>
              <a:t> </a:t>
            </a:r>
            <a:r>
              <a:rPr lang="de-DE" altLang="de-DE" sz="1200" b="0" dirty="0" err="1" smtClean="0">
                <a:solidFill>
                  <a:srgbClr val="006699"/>
                </a:solidFill>
              </a:rPr>
              <a:t>analysis</a:t>
            </a:r>
            <a:r>
              <a:rPr lang="de-DE" altLang="de-DE" sz="1200" b="0" dirty="0" smtClean="0">
                <a:solidFill>
                  <a:srgbClr val="006699"/>
                </a:solidFill>
              </a:rPr>
              <a:t> </a:t>
            </a:r>
            <a:r>
              <a:rPr lang="de-DE" altLang="de-DE" sz="1200" b="0" dirty="0" err="1" smtClean="0">
                <a:solidFill>
                  <a:srgbClr val="006699"/>
                </a:solidFill>
              </a:rPr>
              <a:t>unpublished</a:t>
            </a:r>
            <a:endParaRPr lang="de-DE" altLang="de-DE" sz="1200" b="0" dirty="0">
              <a:solidFill>
                <a:srgbClr val="006699"/>
              </a:solidFill>
            </a:endParaRPr>
          </a:p>
        </p:txBody>
      </p:sp>
      <p:pic>
        <p:nvPicPr>
          <p:cNvPr id="717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186540" y="2830797"/>
            <a:ext cx="7259739" cy="3626476"/>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 name="Abgerundetes Rechteck 1"/>
          <p:cNvSpPr/>
          <p:nvPr/>
        </p:nvSpPr>
        <p:spPr>
          <a:xfrm>
            <a:off x="1930399" y="4644035"/>
            <a:ext cx="1775733" cy="1772640"/>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668920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2"/>
          <p:cNvSpPr txBox="1">
            <a:spLocks noChangeArrowheads="1"/>
          </p:cNvSpPr>
          <p:nvPr/>
        </p:nvSpPr>
        <p:spPr bwMode="auto">
          <a:xfrm>
            <a:off x="246063" y="1000125"/>
            <a:ext cx="8859837"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sym typeface="Symbol" pitchFamily="18" charset="2"/>
              </a:rPr>
              <a:t>05 Biological metric</a:t>
            </a:r>
            <a:endParaRPr lang="en-GB" altLang="de-DE" sz="1800" b="1" dirty="0">
              <a:solidFill>
                <a:srgbClr val="006699"/>
              </a:solidFill>
              <a:sym typeface="Symbol" pitchFamily="18" charset="2"/>
            </a:endParaRPr>
          </a:p>
          <a:p>
            <a:pPr marL="1009650" lvl="2" indent="-285750">
              <a:spcBef>
                <a:spcPts val="0"/>
              </a:spcBef>
              <a:spcAft>
                <a:spcPts val="600"/>
              </a:spcAft>
              <a:buFont typeface="Wingdings" pitchFamily="2" charset="2"/>
              <a:buChar char="à"/>
            </a:pPr>
            <a:r>
              <a:rPr lang="en-US" altLang="de-DE" sz="1800" dirty="0" smtClean="0">
                <a:solidFill>
                  <a:srgbClr val="006699"/>
                </a:solidFill>
                <a:sym typeface="Wingdings"/>
              </a:rPr>
              <a:t>Easier </a:t>
            </a:r>
            <a:r>
              <a:rPr lang="en-US" altLang="de-DE" sz="1800" dirty="0">
                <a:solidFill>
                  <a:srgbClr val="006699"/>
                </a:solidFill>
                <a:sym typeface="Wingdings"/>
              </a:rPr>
              <a:t>to increase abundance, difficult to establish new </a:t>
            </a:r>
            <a:r>
              <a:rPr lang="en-US" altLang="de-DE" sz="1800" dirty="0" smtClean="0">
                <a:solidFill>
                  <a:srgbClr val="006699"/>
                </a:solidFill>
                <a:sym typeface="Wingdings"/>
              </a:rPr>
              <a:t>species</a:t>
            </a:r>
          </a:p>
          <a:p>
            <a:pPr marL="1009650" lvl="2" indent="-285750">
              <a:spcBef>
                <a:spcPts val="0"/>
              </a:spcBef>
              <a:spcAft>
                <a:spcPts val="600"/>
              </a:spcAft>
              <a:buFont typeface="Wingdings" pitchFamily="2" charset="2"/>
              <a:buChar char="à"/>
            </a:pPr>
            <a:r>
              <a:rPr lang="en-US" altLang="de-DE" sz="1800" dirty="0" smtClean="0">
                <a:solidFill>
                  <a:srgbClr val="006699"/>
                </a:solidFill>
                <a:sym typeface="Wingdings"/>
              </a:rPr>
              <a:t>Set realistic objectives, e.g.:</a:t>
            </a:r>
          </a:p>
          <a:p>
            <a:pPr marL="1695450" lvl="3" indent="-285750">
              <a:spcBef>
                <a:spcPts val="0"/>
              </a:spcBef>
              <a:spcAft>
                <a:spcPts val="600"/>
              </a:spcAft>
              <a:buFont typeface="Wingdings" pitchFamily="2" charset="2"/>
              <a:buChar char="à"/>
            </a:pPr>
            <a:r>
              <a:rPr lang="en-US" altLang="de-DE" sz="1800" dirty="0" smtClean="0">
                <a:solidFill>
                  <a:srgbClr val="006699"/>
                </a:solidFill>
                <a:sym typeface="Wingdings"/>
              </a:rPr>
              <a:t>fish richness in small mountain streams is low naturally</a:t>
            </a:r>
          </a:p>
          <a:p>
            <a:pPr marL="1695450" lvl="3" indent="-285750">
              <a:spcBef>
                <a:spcPts val="0"/>
              </a:spcBef>
              <a:spcAft>
                <a:spcPts val="600"/>
              </a:spcAft>
              <a:buFont typeface="Wingdings" pitchFamily="2" charset="2"/>
              <a:buChar char="à"/>
            </a:pPr>
            <a:r>
              <a:rPr lang="en-US" altLang="de-DE" sz="1800" dirty="0" smtClean="0">
                <a:solidFill>
                  <a:srgbClr val="006699"/>
                </a:solidFill>
                <a:sym typeface="Wingdings"/>
              </a:rPr>
              <a:t>re-colonization potential might be limited (source pop. missing)</a:t>
            </a:r>
            <a:endParaRPr lang="en-US" altLang="de-DE" sz="1800" dirty="0">
              <a:solidFill>
                <a:srgbClr val="006699"/>
              </a:solidFill>
              <a:sym typeface="Symbol" pitchFamily="18" charset="2"/>
            </a:endParaRPr>
          </a:p>
          <a:p>
            <a:pPr lvl="3">
              <a:spcBef>
                <a:spcPts val="0"/>
              </a:spcBef>
              <a:spcAft>
                <a:spcPts val="600"/>
              </a:spcAft>
              <a:buFontTx/>
              <a:buChar char="-"/>
            </a:pPr>
            <a:endParaRPr lang="en-US" altLang="de-DE" sz="1800" dirty="0" smtClean="0">
              <a:solidFill>
                <a:srgbClr val="006699"/>
              </a:solidFill>
              <a:sym typeface="Symbol" pitchFamily="18" charset="2"/>
            </a:endParaRPr>
          </a:p>
        </p:txBody>
      </p:sp>
      <p:sp>
        <p:nvSpPr>
          <p:cNvPr id="3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Tree>
    <p:extLst>
      <p:ext uri="{BB962C8B-B14F-4D97-AF65-F5344CB8AC3E}">
        <p14:creationId xmlns:p14="http://schemas.microsoft.com/office/powerpoint/2010/main" val="2939061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2"/>
          <p:cNvSpPr txBox="1">
            <a:spLocks noChangeArrowheads="1"/>
          </p:cNvSpPr>
          <p:nvPr/>
        </p:nvSpPr>
        <p:spPr bwMode="auto">
          <a:xfrm>
            <a:off x="246063" y="1000125"/>
            <a:ext cx="885983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sym typeface="Symbol" pitchFamily="18" charset="2"/>
              </a:rPr>
              <a:t>06 Habitats</a:t>
            </a:r>
            <a:endParaRPr lang="en-GB" altLang="de-DE" sz="1800" b="1" dirty="0">
              <a:solidFill>
                <a:srgbClr val="006699"/>
              </a:solidFill>
              <a:sym typeface="Symbol" pitchFamily="18" charset="2"/>
            </a:endParaRPr>
          </a:p>
          <a:p>
            <a:pPr lvl="2">
              <a:spcBef>
                <a:spcPts val="0"/>
              </a:spcBef>
              <a:spcAft>
                <a:spcPts val="600"/>
              </a:spcAft>
              <a:buFontTx/>
              <a:buChar char="-"/>
            </a:pPr>
            <a:r>
              <a:rPr lang="en-US" altLang="de-DE" sz="1800" dirty="0">
                <a:solidFill>
                  <a:srgbClr val="006699"/>
                </a:solidFill>
                <a:sym typeface="Symbol" pitchFamily="18" charset="2"/>
              </a:rPr>
              <a:t>It is important to restore specific habitats not </a:t>
            </a:r>
            <a:r>
              <a:rPr lang="en-US" altLang="de-DE" sz="1800" dirty="0" smtClean="0">
                <a:solidFill>
                  <a:srgbClr val="006699"/>
                </a:solidFill>
                <a:sym typeface="Symbol" pitchFamily="18" charset="2"/>
              </a:rPr>
              <a:t>mere </a:t>
            </a:r>
            <a:r>
              <a:rPr lang="en-US" altLang="de-DE" sz="1800" dirty="0">
                <a:solidFill>
                  <a:srgbClr val="006699"/>
                </a:solidFill>
                <a:sym typeface="Symbol" pitchFamily="18" charset="2"/>
              </a:rPr>
              <a:t>habitat </a:t>
            </a:r>
            <a:r>
              <a:rPr lang="en-US" altLang="de-DE" sz="1800" dirty="0" smtClean="0">
                <a:solidFill>
                  <a:srgbClr val="006699"/>
                </a:solidFill>
                <a:sym typeface="Symbol" pitchFamily="18" charset="2"/>
              </a:rPr>
              <a:t>diversity</a:t>
            </a:r>
          </a:p>
          <a:p>
            <a:pPr lvl="3">
              <a:spcBef>
                <a:spcPts val="0"/>
              </a:spcBef>
              <a:spcAft>
                <a:spcPts val="600"/>
              </a:spcAft>
              <a:buFontTx/>
              <a:buChar char="-"/>
            </a:pPr>
            <a:r>
              <a:rPr lang="en-US" altLang="de-DE" sz="1800" dirty="0" smtClean="0">
                <a:solidFill>
                  <a:srgbClr val="006699"/>
                </a:solidFill>
                <a:sym typeface="Symbol" pitchFamily="18" charset="2"/>
              </a:rPr>
              <a:t>Ground beetles: sparsely vegetated bars and banks</a:t>
            </a:r>
          </a:p>
        </p:txBody>
      </p:sp>
      <p:sp>
        <p:nvSpPr>
          <p:cNvPr id="3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pic>
        <p:nvPicPr>
          <p:cNvPr id="1026"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5615"/>
          <a:stretch/>
        </p:blipFill>
        <p:spPr bwMode="auto">
          <a:xfrm>
            <a:off x="2321131" y="2412936"/>
            <a:ext cx="4924425" cy="4041839"/>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6" name="Textfeld 9"/>
          <p:cNvSpPr txBox="1">
            <a:spLocks noChangeArrowheads="1"/>
          </p:cNvSpPr>
          <p:nvPr/>
        </p:nvSpPr>
        <p:spPr bwMode="auto">
          <a:xfrm>
            <a:off x="6302788" y="6428601"/>
            <a:ext cx="25967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eaLnBrk="1" hangingPunct="1">
              <a:spcBef>
                <a:spcPct val="0"/>
              </a:spcBef>
            </a:pPr>
            <a:r>
              <a:rPr lang="de-DE" altLang="de-DE" sz="1200" b="0" dirty="0" err="1" smtClean="0">
                <a:solidFill>
                  <a:srgbClr val="006699"/>
                </a:solidFill>
              </a:rPr>
              <a:t>Januschke</a:t>
            </a:r>
            <a:r>
              <a:rPr lang="de-DE" altLang="de-DE" sz="1200" b="0" dirty="0" smtClean="0">
                <a:solidFill>
                  <a:srgbClr val="006699"/>
                </a:solidFill>
              </a:rPr>
              <a:t> </a:t>
            </a:r>
            <a:r>
              <a:rPr lang="de-DE" altLang="de-DE" sz="1200" b="0" dirty="0" err="1" smtClean="0">
                <a:solidFill>
                  <a:srgbClr val="006699"/>
                </a:solidFill>
              </a:rPr>
              <a:t>and</a:t>
            </a:r>
            <a:r>
              <a:rPr lang="de-DE" altLang="de-DE" sz="1200" b="0" dirty="0" smtClean="0">
                <a:solidFill>
                  <a:srgbClr val="006699"/>
                </a:solidFill>
              </a:rPr>
              <a:t> </a:t>
            </a:r>
            <a:r>
              <a:rPr lang="de-DE" altLang="de-DE" sz="1200" b="0" dirty="0" err="1" smtClean="0">
                <a:solidFill>
                  <a:srgbClr val="006699"/>
                </a:solidFill>
              </a:rPr>
              <a:t>Verdonschot</a:t>
            </a:r>
            <a:r>
              <a:rPr lang="de-DE" altLang="de-DE" sz="1200" b="0" dirty="0" smtClean="0">
                <a:solidFill>
                  <a:srgbClr val="006699"/>
                </a:solidFill>
              </a:rPr>
              <a:t> (2015)</a:t>
            </a:r>
            <a:endParaRPr lang="de-DE" altLang="de-DE" sz="1200" b="0" dirty="0">
              <a:solidFill>
                <a:srgbClr val="006699"/>
              </a:solidFill>
            </a:endParaRPr>
          </a:p>
        </p:txBody>
      </p:sp>
    </p:spTree>
    <p:extLst>
      <p:ext uri="{BB962C8B-B14F-4D97-AF65-F5344CB8AC3E}">
        <p14:creationId xmlns:p14="http://schemas.microsoft.com/office/powerpoint/2010/main" val="3718129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2"/>
          <p:cNvSpPr txBox="1">
            <a:spLocks noChangeArrowheads="1"/>
          </p:cNvSpPr>
          <p:nvPr/>
        </p:nvSpPr>
        <p:spPr bwMode="auto">
          <a:xfrm>
            <a:off x="246063" y="1000125"/>
            <a:ext cx="8859837"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sym typeface="Symbol" pitchFamily="18" charset="2"/>
              </a:rPr>
              <a:t>06 Habitats</a:t>
            </a:r>
            <a:endParaRPr lang="en-GB" altLang="de-DE" sz="1800" b="1" dirty="0">
              <a:solidFill>
                <a:srgbClr val="006699"/>
              </a:solidFill>
              <a:sym typeface="Symbol" pitchFamily="18" charset="2"/>
            </a:endParaRPr>
          </a:p>
          <a:p>
            <a:pPr lvl="2">
              <a:spcBef>
                <a:spcPts val="0"/>
              </a:spcBef>
              <a:spcAft>
                <a:spcPts val="600"/>
              </a:spcAft>
              <a:buFontTx/>
              <a:buChar char="-"/>
            </a:pPr>
            <a:r>
              <a:rPr lang="en-US" altLang="de-DE" sz="1800" dirty="0">
                <a:solidFill>
                  <a:srgbClr val="006699"/>
                </a:solidFill>
                <a:sym typeface="Symbol" pitchFamily="18" charset="2"/>
              </a:rPr>
              <a:t>It is important to restore specific habitats not </a:t>
            </a:r>
            <a:r>
              <a:rPr lang="en-US" altLang="de-DE" sz="1800" dirty="0" smtClean="0">
                <a:solidFill>
                  <a:srgbClr val="006699"/>
                </a:solidFill>
                <a:sym typeface="Symbol" pitchFamily="18" charset="2"/>
              </a:rPr>
              <a:t>mere </a:t>
            </a:r>
            <a:r>
              <a:rPr lang="en-US" altLang="de-DE" sz="1800" dirty="0">
                <a:solidFill>
                  <a:srgbClr val="006699"/>
                </a:solidFill>
                <a:sym typeface="Symbol" pitchFamily="18" charset="2"/>
              </a:rPr>
              <a:t>habitat </a:t>
            </a:r>
            <a:r>
              <a:rPr lang="en-US" altLang="de-DE" sz="1800" dirty="0" smtClean="0">
                <a:solidFill>
                  <a:srgbClr val="006699"/>
                </a:solidFill>
                <a:sym typeface="Symbol" pitchFamily="18" charset="2"/>
              </a:rPr>
              <a:t>diversity</a:t>
            </a:r>
          </a:p>
          <a:p>
            <a:pPr lvl="3">
              <a:spcBef>
                <a:spcPts val="0"/>
              </a:spcBef>
              <a:spcAft>
                <a:spcPts val="600"/>
              </a:spcAft>
              <a:buFontTx/>
              <a:buChar char="-"/>
            </a:pPr>
            <a:r>
              <a:rPr lang="en-US" altLang="de-DE" sz="1800" dirty="0" smtClean="0">
                <a:solidFill>
                  <a:srgbClr val="006699"/>
                </a:solidFill>
                <a:sym typeface="Symbol" pitchFamily="18" charset="2"/>
              </a:rPr>
              <a:t>Ground beetles: sparsely vegetated bars and banks</a:t>
            </a:r>
          </a:p>
          <a:p>
            <a:pPr lvl="3">
              <a:spcBef>
                <a:spcPts val="0"/>
              </a:spcBef>
              <a:spcAft>
                <a:spcPts val="600"/>
              </a:spcAft>
              <a:buFontTx/>
              <a:buChar char="-"/>
            </a:pPr>
            <a:r>
              <a:rPr lang="en-US" altLang="de-DE" sz="1800" dirty="0" smtClean="0">
                <a:solidFill>
                  <a:srgbClr val="006699"/>
                </a:solidFill>
                <a:sym typeface="Symbol" pitchFamily="18" charset="2"/>
              </a:rPr>
              <a:t>Macroinvertebrates: microhabitat (substrate) diversity</a:t>
            </a:r>
            <a:br>
              <a:rPr lang="en-US" altLang="de-DE" sz="1800" dirty="0" smtClean="0">
                <a:solidFill>
                  <a:srgbClr val="006699"/>
                </a:solidFill>
                <a:sym typeface="Symbol" pitchFamily="18" charset="2"/>
              </a:rPr>
            </a:br>
            <a:r>
              <a:rPr lang="en-US" altLang="de-DE" sz="1800" dirty="0" smtClean="0">
                <a:solidFill>
                  <a:srgbClr val="006699"/>
                </a:solidFill>
                <a:sym typeface="Symbol" pitchFamily="18" charset="2"/>
              </a:rPr>
              <a:t>(low effect on microhabitats may explain low effect on inverts)</a:t>
            </a:r>
          </a:p>
          <a:p>
            <a:pPr marL="723900" lvl="2" indent="0">
              <a:spcBef>
                <a:spcPts val="0"/>
              </a:spcBef>
              <a:spcAft>
                <a:spcPts val="600"/>
              </a:spcAft>
            </a:pPr>
            <a:r>
              <a:rPr lang="en-US" altLang="de-DE" sz="1800" dirty="0" smtClean="0">
                <a:solidFill>
                  <a:srgbClr val="006699"/>
                </a:solidFill>
                <a:sym typeface="Wingdings"/>
              </a:rPr>
              <a:t> </a:t>
            </a:r>
            <a:r>
              <a:rPr lang="en-US" altLang="de-DE" sz="1800" dirty="0" smtClean="0">
                <a:solidFill>
                  <a:srgbClr val="006699"/>
                </a:solidFill>
                <a:sym typeface="Symbol" pitchFamily="18" charset="2"/>
              </a:rPr>
              <a:t>Select measures which restore specific habitats at relevant scales</a:t>
            </a:r>
          </a:p>
        </p:txBody>
      </p:sp>
      <p:sp>
        <p:nvSpPr>
          <p:cNvPr id="3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
        <p:nvSpPr>
          <p:cNvPr id="16" name="Textfeld 9"/>
          <p:cNvSpPr txBox="1">
            <a:spLocks noChangeArrowheads="1"/>
          </p:cNvSpPr>
          <p:nvPr/>
        </p:nvSpPr>
        <p:spPr bwMode="auto">
          <a:xfrm>
            <a:off x="7434207" y="6410325"/>
            <a:ext cx="14895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algn="r" eaLnBrk="1" hangingPunct="1">
              <a:spcBef>
                <a:spcPct val="0"/>
              </a:spcBef>
            </a:pPr>
            <a:r>
              <a:rPr lang="de-DE" altLang="de-DE" sz="1200" b="0" dirty="0" smtClean="0">
                <a:solidFill>
                  <a:srgbClr val="006699"/>
                </a:solidFill>
              </a:rPr>
              <a:t>Poppe et al. (2015)</a:t>
            </a:r>
            <a:endParaRPr lang="de-DE" altLang="de-DE" sz="1200" b="0" dirty="0">
              <a:solidFill>
                <a:srgbClr val="006699"/>
              </a:solidFill>
            </a:endParaRPr>
          </a:p>
        </p:txBody>
      </p:sp>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214891" y="3956310"/>
            <a:ext cx="3253960" cy="2422446"/>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0"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715273" y="3507454"/>
            <a:ext cx="5351688" cy="2862944"/>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0" name="Textfeld 9"/>
          <p:cNvSpPr txBox="1">
            <a:spLocks noChangeArrowheads="1"/>
          </p:cNvSpPr>
          <p:nvPr/>
        </p:nvSpPr>
        <p:spPr bwMode="auto">
          <a:xfrm>
            <a:off x="3920306" y="3593590"/>
            <a:ext cx="1507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eaLnBrk="1" hangingPunct="1">
              <a:spcBef>
                <a:spcPct val="0"/>
              </a:spcBef>
            </a:pPr>
            <a:r>
              <a:rPr lang="de-DE" altLang="de-DE" sz="1200" b="0" dirty="0" smtClean="0">
                <a:solidFill>
                  <a:schemeClr val="tx1"/>
                </a:solidFill>
              </a:rPr>
              <a:t>Hymo: mesohabitat</a:t>
            </a:r>
            <a:endParaRPr lang="de-DE" altLang="de-DE" sz="1200" b="0" dirty="0">
              <a:solidFill>
                <a:schemeClr val="tx1"/>
              </a:solidFill>
            </a:endParaRPr>
          </a:p>
        </p:txBody>
      </p:sp>
      <p:sp>
        <p:nvSpPr>
          <p:cNvPr id="21" name="Textfeld 9"/>
          <p:cNvSpPr txBox="1">
            <a:spLocks noChangeArrowheads="1"/>
          </p:cNvSpPr>
          <p:nvPr/>
        </p:nvSpPr>
        <p:spPr bwMode="auto">
          <a:xfrm>
            <a:off x="6538110" y="3598886"/>
            <a:ext cx="150714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eaLnBrk="1" hangingPunct="1">
              <a:spcBef>
                <a:spcPct val="0"/>
              </a:spcBef>
            </a:pPr>
            <a:r>
              <a:rPr lang="de-DE" altLang="de-DE" sz="1200" b="0" dirty="0" smtClean="0">
                <a:solidFill>
                  <a:schemeClr val="tx1"/>
                </a:solidFill>
              </a:rPr>
              <a:t>Hymo: </a:t>
            </a:r>
            <a:r>
              <a:rPr lang="de-DE" altLang="de-DE" sz="1200" b="0" dirty="0" err="1" smtClean="0">
                <a:solidFill>
                  <a:schemeClr val="tx1"/>
                </a:solidFill>
              </a:rPr>
              <a:t>microhabitat</a:t>
            </a:r>
            <a:endParaRPr lang="de-DE" altLang="de-DE" sz="1200" b="0" dirty="0">
              <a:solidFill>
                <a:schemeClr val="tx1"/>
              </a:solidFill>
            </a:endParaRPr>
          </a:p>
        </p:txBody>
      </p:sp>
      <p:sp>
        <p:nvSpPr>
          <p:cNvPr id="22" name="Textfeld 9"/>
          <p:cNvSpPr txBox="1">
            <a:spLocks noChangeArrowheads="1"/>
          </p:cNvSpPr>
          <p:nvPr/>
        </p:nvSpPr>
        <p:spPr bwMode="auto">
          <a:xfrm>
            <a:off x="246063" y="6374773"/>
            <a:ext cx="18994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algn="r" eaLnBrk="1" hangingPunct="1">
              <a:spcBef>
                <a:spcPct val="0"/>
              </a:spcBef>
            </a:pPr>
            <a:r>
              <a:rPr lang="de-DE" altLang="de-DE" sz="1200" b="0" dirty="0" err="1" smtClean="0">
                <a:solidFill>
                  <a:srgbClr val="006699"/>
                </a:solidFill>
              </a:rPr>
              <a:t>Verdonschot</a:t>
            </a:r>
            <a:r>
              <a:rPr lang="de-DE" altLang="de-DE" sz="1200" b="0" dirty="0" smtClean="0">
                <a:solidFill>
                  <a:srgbClr val="006699"/>
                </a:solidFill>
              </a:rPr>
              <a:t> et al. (2015)</a:t>
            </a:r>
            <a:endParaRPr lang="de-DE" altLang="de-DE" sz="1200" b="0" dirty="0">
              <a:solidFill>
                <a:srgbClr val="006699"/>
              </a:solidFill>
            </a:endParaRPr>
          </a:p>
        </p:txBody>
      </p:sp>
      <p:sp>
        <p:nvSpPr>
          <p:cNvPr id="23" name="Abgerundetes Rechteck 22"/>
          <p:cNvSpPr/>
          <p:nvPr/>
        </p:nvSpPr>
        <p:spPr>
          <a:xfrm>
            <a:off x="4042115" y="4114800"/>
            <a:ext cx="987085" cy="104003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Abgerundetes Rechteck 23"/>
          <p:cNvSpPr/>
          <p:nvPr/>
        </p:nvSpPr>
        <p:spPr>
          <a:xfrm>
            <a:off x="6672215" y="4171046"/>
            <a:ext cx="987085" cy="113755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75800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2"/>
          <p:cNvSpPr txBox="1">
            <a:spLocks noChangeArrowheads="1"/>
          </p:cNvSpPr>
          <p:nvPr/>
        </p:nvSpPr>
        <p:spPr bwMode="auto">
          <a:xfrm>
            <a:off x="246063" y="1000125"/>
            <a:ext cx="885983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sym typeface="Symbol" pitchFamily="18" charset="2"/>
              </a:rPr>
              <a:t>07 Project size and age</a:t>
            </a:r>
            <a:endParaRPr lang="en-GB" altLang="de-DE" sz="1800" b="1" dirty="0">
              <a:solidFill>
                <a:srgbClr val="006699"/>
              </a:solidFill>
              <a:sym typeface="Symbol" pitchFamily="18" charset="2"/>
            </a:endParaRPr>
          </a:p>
          <a:p>
            <a:pPr lvl="2">
              <a:spcBef>
                <a:spcPts val="0"/>
              </a:spcBef>
              <a:spcAft>
                <a:spcPts val="600"/>
              </a:spcAft>
              <a:buFontTx/>
              <a:buChar char="-"/>
            </a:pPr>
            <a:r>
              <a:rPr lang="en-US" altLang="de-DE" sz="1800" dirty="0">
                <a:solidFill>
                  <a:srgbClr val="006699"/>
                </a:solidFill>
                <a:sym typeface="Symbol" pitchFamily="18" charset="2"/>
              </a:rPr>
              <a:t>Small restoration projects work but better act big and </a:t>
            </a:r>
            <a:r>
              <a:rPr lang="en-US" altLang="de-DE" sz="1800" dirty="0" smtClean="0">
                <a:solidFill>
                  <a:srgbClr val="006699"/>
                </a:solidFill>
                <a:sym typeface="Symbol" pitchFamily="18" charset="2"/>
              </a:rPr>
              <a:t>long-term</a:t>
            </a:r>
          </a:p>
          <a:p>
            <a:pPr lvl="3">
              <a:spcBef>
                <a:spcPts val="0"/>
              </a:spcBef>
              <a:spcAft>
                <a:spcPts val="600"/>
              </a:spcAft>
              <a:buFontTx/>
              <a:buChar char="-"/>
            </a:pPr>
            <a:r>
              <a:rPr lang="en-US" altLang="de-DE" sz="1800" dirty="0" smtClean="0">
                <a:solidFill>
                  <a:srgbClr val="006699"/>
                </a:solidFill>
                <a:sym typeface="Symbol" pitchFamily="18" charset="2"/>
              </a:rPr>
              <a:t>Restoration effect does only depend on size if projects are large</a:t>
            </a:r>
          </a:p>
        </p:txBody>
      </p:sp>
      <p:sp>
        <p:nvSpPr>
          <p:cNvPr id="3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
        <p:nvSpPr>
          <p:cNvPr id="22" name="Textfeld 9"/>
          <p:cNvSpPr txBox="1">
            <a:spLocks noChangeArrowheads="1"/>
          </p:cNvSpPr>
          <p:nvPr/>
        </p:nvSpPr>
        <p:spPr bwMode="auto">
          <a:xfrm>
            <a:off x="7279925" y="6414861"/>
            <a:ext cx="164500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algn="r" eaLnBrk="1" hangingPunct="1">
              <a:spcBef>
                <a:spcPct val="0"/>
              </a:spcBef>
            </a:pPr>
            <a:r>
              <a:rPr lang="de-DE" altLang="de-DE" sz="1200" b="0" dirty="0" smtClean="0">
                <a:solidFill>
                  <a:srgbClr val="006699"/>
                </a:solidFill>
              </a:rPr>
              <a:t>Schmutz et al. (2014)</a:t>
            </a:r>
            <a:endParaRPr lang="de-DE" altLang="de-DE" sz="1200" b="0" dirty="0">
              <a:solidFill>
                <a:srgbClr val="006699"/>
              </a:solidFill>
            </a:endParaRPr>
          </a:p>
        </p:txBody>
      </p:sp>
      <p:pic>
        <p:nvPicPr>
          <p:cNvPr id="2051"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31152" y="2370601"/>
            <a:ext cx="3529149" cy="4149488"/>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6" name="Abgerundetes Rechteck 15"/>
          <p:cNvSpPr/>
          <p:nvPr/>
        </p:nvSpPr>
        <p:spPr>
          <a:xfrm>
            <a:off x="3180996" y="5588000"/>
            <a:ext cx="1390177" cy="20183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Abgerundetes Rechteck 16"/>
          <p:cNvSpPr/>
          <p:nvPr/>
        </p:nvSpPr>
        <p:spPr>
          <a:xfrm>
            <a:off x="5005701" y="5576667"/>
            <a:ext cx="1390177" cy="20183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Abgerundetes Rechteck 17"/>
          <p:cNvSpPr/>
          <p:nvPr/>
        </p:nvSpPr>
        <p:spPr>
          <a:xfrm>
            <a:off x="5255610" y="4995642"/>
            <a:ext cx="870117" cy="201833"/>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97878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7" name="Rectangle 4"/>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8" name="Rectangle 5"/>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9" name="Rectangle 6"/>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50" name="Text Box 52"/>
          <p:cNvSpPr txBox="1">
            <a:spLocks noChangeArrowheads="1"/>
          </p:cNvSpPr>
          <p:nvPr/>
        </p:nvSpPr>
        <p:spPr bwMode="auto">
          <a:xfrm>
            <a:off x="259408" y="957291"/>
            <a:ext cx="8897937"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rPr>
              <a:t>Planning cycle – </a:t>
            </a:r>
            <a:r>
              <a:rPr lang="en-US" altLang="de-DE" sz="2000" b="1" dirty="0">
                <a:solidFill>
                  <a:srgbClr val="006699"/>
                </a:solidFill>
              </a:rPr>
              <a:t>presentation is about restoration at project level!</a:t>
            </a:r>
          </a:p>
          <a:p>
            <a:pPr lvl="1">
              <a:spcBef>
                <a:spcPct val="0"/>
              </a:spcBef>
              <a:spcAft>
                <a:spcPct val="25000"/>
              </a:spcAft>
              <a:buFont typeface="Wingdings" pitchFamily="2" charset="2"/>
              <a:buChar char="§"/>
            </a:pPr>
            <a:endParaRPr lang="en-GB" altLang="de-DE" sz="2000" b="1" dirty="0">
              <a:solidFill>
                <a:srgbClr val="006699"/>
              </a:solidFill>
            </a:endParaRPr>
          </a:p>
        </p:txBody>
      </p:sp>
      <p:sp>
        <p:nvSpPr>
          <p:cNvPr id="2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Setting the scene </a:t>
            </a:r>
            <a:r>
              <a:rPr lang="en-GB" sz="1800" dirty="0" smtClean="0">
                <a:solidFill>
                  <a:srgbClr val="333399"/>
                </a:solidFill>
                <a:sym typeface="Symbol" pitchFamily="18" charset="2"/>
              </a:rPr>
              <a:t>	</a:t>
            </a:r>
            <a:endParaRPr lang="en-GB" sz="1800" dirty="0">
              <a:solidFill>
                <a:srgbClr val="333399"/>
              </a:solidFill>
              <a:sym typeface="Symbol" pitchFamily="18" charset="2"/>
            </a:endParaRPr>
          </a:p>
        </p:txBody>
      </p:sp>
      <p:sp>
        <p:nvSpPr>
          <p:cNvPr id="26" name="Text Box 67"/>
          <p:cNvSpPr txBox="1">
            <a:spLocks noChangeArrowheads="1"/>
          </p:cNvSpPr>
          <p:nvPr/>
        </p:nvSpPr>
        <p:spPr bwMode="auto">
          <a:xfrm>
            <a:off x="1667294" y="6488113"/>
            <a:ext cx="59531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r">
              <a:spcBef>
                <a:spcPct val="0"/>
              </a:spcBef>
              <a:spcAft>
                <a:spcPct val="25000"/>
              </a:spcAft>
            </a:pPr>
            <a:r>
              <a:rPr lang="en-GB" altLang="de-DE" sz="1000" b="0" dirty="0" smtClean="0">
                <a:solidFill>
                  <a:srgbClr val="006699"/>
                </a:solidFill>
                <a:sym typeface="Symbol" pitchFamily="18" charset="2"/>
              </a:rPr>
              <a:t>Figure: </a:t>
            </a:r>
            <a:r>
              <a:rPr lang="en-GB" altLang="de-DE" sz="1000" b="0" dirty="0">
                <a:solidFill>
                  <a:srgbClr val="006699"/>
                </a:solidFill>
                <a:sym typeface="Symbol" pitchFamily="18" charset="2"/>
              </a:rPr>
              <a:t>N. </a:t>
            </a:r>
            <a:r>
              <a:rPr lang="en-GB" altLang="de-DE" sz="1000" b="0" dirty="0" smtClean="0">
                <a:solidFill>
                  <a:srgbClr val="006699"/>
                </a:solidFill>
                <a:sym typeface="Symbol" pitchFamily="18" charset="2"/>
              </a:rPr>
              <a:t>Angelopoulos</a:t>
            </a:r>
            <a:endParaRPr lang="en-GB" altLang="de-DE" sz="1000" b="0" dirty="0">
              <a:solidFill>
                <a:srgbClr val="006699"/>
              </a:solidFill>
              <a:sym typeface="Symbol" pitchFamily="18" charset="2"/>
            </a:endParaRPr>
          </a:p>
        </p:txBody>
      </p:sp>
      <p:graphicFrame>
        <p:nvGraphicFramePr>
          <p:cNvPr id="3" name="Tabelle 2"/>
          <p:cNvGraphicFramePr>
            <a:graphicFrameLocks noGrp="1"/>
          </p:cNvGraphicFramePr>
          <p:nvPr>
            <p:extLst>
              <p:ext uri="{D42A27DB-BD31-4B8C-83A1-F6EECF244321}">
                <p14:modId xmlns:p14="http://schemas.microsoft.com/office/powerpoint/2010/main" val="1166174237"/>
              </p:ext>
            </p:extLst>
          </p:nvPr>
        </p:nvGraphicFramePr>
        <p:xfrm>
          <a:off x="1041623" y="1513844"/>
          <a:ext cx="6556605" cy="2143756"/>
        </p:xfrm>
        <a:graphic>
          <a:graphicData uri="http://schemas.openxmlformats.org/drawingml/2006/table">
            <a:tbl>
              <a:tblPr firstRow="1" bandRow="1">
                <a:tableStyleId>{0E3FDE45-AF77-4B5C-9715-49D594BDF05E}</a:tableStyleId>
              </a:tblPr>
              <a:tblGrid>
                <a:gridCol w="3182033"/>
                <a:gridCol w="3374572"/>
              </a:tblGrid>
              <a:tr h="314956">
                <a:tc>
                  <a:txBody>
                    <a:bodyPr/>
                    <a:lstStyle/>
                    <a:p>
                      <a:pPr algn="l"/>
                      <a:r>
                        <a:rPr lang="en-GB" sz="1200" noProof="0" dirty="0" smtClean="0">
                          <a:solidFill>
                            <a:srgbClr val="FFFFFF"/>
                          </a:solidFill>
                        </a:rPr>
                        <a:t>A: Programme of Measures</a:t>
                      </a:r>
                      <a:r>
                        <a:rPr lang="en-GB" sz="1200" baseline="0" noProof="0" dirty="0" smtClean="0">
                          <a:solidFill>
                            <a:srgbClr val="FFFFFF"/>
                          </a:solidFill>
                        </a:rPr>
                        <a:t> (</a:t>
                      </a:r>
                      <a:r>
                        <a:rPr lang="en-GB" sz="1200" baseline="0" noProof="0" dirty="0" err="1" smtClean="0">
                          <a:solidFill>
                            <a:srgbClr val="FFFFFF"/>
                          </a:solidFill>
                        </a:rPr>
                        <a:t>PoM</a:t>
                      </a:r>
                      <a:r>
                        <a:rPr lang="en-GB" sz="1200" baseline="0" noProof="0" dirty="0" smtClean="0">
                          <a:solidFill>
                            <a:srgbClr val="FFFFFF"/>
                          </a:solidFill>
                        </a:rPr>
                        <a:t>)</a:t>
                      </a:r>
                      <a:endParaRPr lang="en-GB" sz="1200" noProof="0" dirty="0">
                        <a:solidFill>
                          <a:srgbClr val="FFFFFF"/>
                        </a:solidFill>
                      </a:endParaRPr>
                    </a:p>
                  </a:txBody>
                  <a:tcP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rgbClr val="006699"/>
                    </a:solidFill>
                  </a:tcPr>
                </a:tc>
                <a:tc>
                  <a:txBody>
                    <a:bodyPr/>
                    <a:lstStyle/>
                    <a:p>
                      <a:pPr algn="l"/>
                      <a:r>
                        <a:rPr lang="en-GB" sz="1200" noProof="0" dirty="0" smtClean="0">
                          <a:solidFill>
                            <a:srgbClr val="FFFFFF"/>
                          </a:solidFill>
                        </a:rPr>
                        <a:t>B: Individual restoration projects</a:t>
                      </a:r>
                      <a:endParaRPr lang="en-GB" sz="1200" noProof="0" dirty="0">
                        <a:solidFill>
                          <a:srgbClr val="FFFFFF"/>
                        </a:solidFill>
                      </a:endParaRPr>
                    </a:p>
                  </a:txBody>
                  <a:tcP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rgbClr val="006699"/>
                    </a:solidFill>
                  </a:tcPr>
                </a:tc>
              </a:tr>
              <a:tr h="234775">
                <a:tc>
                  <a:txBody>
                    <a:bodyPr/>
                    <a:lstStyle/>
                    <a:p>
                      <a:pPr algn="l"/>
                      <a:r>
                        <a:rPr lang="en-GB" sz="1200" noProof="0" dirty="0" smtClean="0">
                          <a:solidFill>
                            <a:schemeClr val="bg1">
                              <a:lumMod val="65000"/>
                            </a:schemeClr>
                          </a:solidFill>
                        </a:rPr>
                        <a:t>Catchment-scale</a:t>
                      </a:r>
                      <a:endParaRPr lang="en-GB" sz="1200" noProof="0" dirty="0">
                        <a:solidFill>
                          <a:schemeClr val="bg1">
                            <a:lumMod val="65000"/>
                          </a:schemeClr>
                        </a:solidFill>
                      </a:endParaRPr>
                    </a:p>
                  </a:txBody>
                  <a:tcPr>
                    <a:lnT w="12700" cap="flat" cmpd="sng" algn="ctr">
                      <a:solidFill>
                        <a:srgbClr val="006699"/>
                      </a:solidFill>
                      <a:prstDash val="solid"/>
                      <a:round/>
                      <a:headEnd type="none" w="med" len="med"/>
                      <a:tailEnd type="none" w="med" len="med"/>
                    </a:lnT>
                    <a:solidFill>
                      <a:srgbClr val="ACDFF6">
                        <a:alpha val="20000"/>
                      </a:srgbClr>
                    </a:solidFill>
                  </a:tcPr>
                </a:tc>
                <a:tc>
                  <a:txBody>
                    <a:bodyPr/>
                    <a:lstStyle/>
                    <a:p>
                      <a:pPr algn="l"/>
                      <a:r>
                        <a:rPr lang="en-GB" sz="1200" noProof="0" dirty="0" smtClean="0">
                          <a:solidFill>
                            <a:srgbClr val="006699"/>
                          </a:solidFill>
                        </a:rPr>
                        <a:t>Catchment</a:t>
                      </a:r>
                      <a:r>
                        <a:rPr lang="en-GB" sz="1200" baseline="0" noProof="0" dirty="0" smtClean="0">
                          <a:solidFill>
                            <a:srgbClr val="006699"/>
                          </a:solidFill>
                        </a:rPr>
                        <a:t> to reach-scale</a:t>
                      </a:r>
                      <a:endParaRPr lang="en-GB" sz="1200" noProof="0" dirty="0">
                        <a:solidFill>
                          <a:srgbClr val="006699"/>
                        </a:solidFill>
                      </a:endParaRPr>
                    </a:p>
                  </a:txBody>
                  <a:tcPr>
                    <a:lnT w="12700" cap="flat" cmpd="sng" algn="ctr">
                      <a:solidFill>
                        <a:srgbClr val="006699"/>
                      </a:solidFill>
                      <a:prstDash val="solid"/>
                      <a:round/>
                      <a:headEnd type="none" w="med" len="med"/>
                      <a:tailEnd type="none" w="med" len="med"/>
                    </a:lnT>
                    <a:solidFill>
                      <a:srgbClr val="ACDFF6">
                        <a:alpha val="20000"/>
                      </a:srgbClr>
                    </a:solidFill>
                  </a:tcPr>
                </a:tc>
              </a:tr>
              <a:tr h="234775">
                <a:tc>
                  <a:txBody>
                    <a:bodyPr/>
                    <a:lstStyle/>
                    <a:p>
                      <a:pPr algn="l"/>
                      <a:r>
                        <a:rPr lang="en-GB" sz="1200" noProof="0" dirty="0" smtClean="0">
                          <a:solidFill>
                            <a:schemeClr val="bg1">
                              <a:lumMod val="65000"/>
                            </a:schemeClr>
                          </a:solidFill>
                        </a:rPr>
                        <a:t>All</a:t>
                      </a:r>
                      <a:r>
                        <a:rPr lang="en-GB" sz="1200" baseline="0" noProof="0" dirty="0" smtClean="0">
                          <a:solidFill>
                            <a:schemeClr val="bg1">
                              <a:lumMod val="65000"/>
                            </a:schemeClr>
                          </a:solidFill>
                        </a:rPr>
                        <a:t> water bodies</a:t>
                      </a:r>
                      <a:endParaRPr lang="en-GB" sz="1200" noProof="0" dirty="0">
                        <a:solidFill>
                          <a:schemeClr val="bg1">
                            <a:lumMod val="65000"/>
                          </a:schemeClr>
                        </a:solidFill>
                      </a:endParaRPr>
                    </a:p>
                  </a:txBody>
                  <a:tcPr/>
                </a:tc>
                <a:tc>
                  <a:txBody>
                    <a:bodyPr/>
                    <a:lstStyle/>
                    <a:p>
                      <a:pPr algn="l"/>
                      <a:r>
                        <a:rPr lang="en-GB" sz="1200" noProof="0" dirty="0" smtClean="0">
                          <a:solidFill>
                            <a:srgbClr val="006699"/>
                          </a:solidFill>
                        </a:rPr>
                        <a:t>Often</a:t>
                      </a:r>
                      <a:r>
                        <a:rPr lang="en-GB" sz="1200" baseline="0" noProof="0" dirty="0" smtClean="0">
                          <a:solidFill>
                            <a:srgbClr val="006699"/>
                          </a:solidFill>
                        </a:rPr>
                        <a:t> single water bodies</a:t>
                      </a:r>
                      <a:endParaRPr lang="en-GB" sz="1200" noProof="0" dirty="0">
                        <a:solidFill>
                          <a:srgbClr val="006699"/>
                        </a:solidFill>
                      </a:endParaRPr>
                    </a:p>
                  </a:txBody>
                  <a:tcPr/>
                </a:tc>
              </a:tr>
              <a:tr h="234775">
                <a:tc>
                  <a:txBody>
                    <a:bodyPr/>
                    <a:lstStyle/>
                    <a:p>
                      <a:pPr algn="l"/>
                      <a:r>
                        <a:rPr lang="en-GB" sz="1200" noProof="0" dirty="0" smtClean="0">
                          <a:solidFill>
                            <a:schemeClr val="bg1">
                              <a:lumMod val="65000"/>
                            </a:schemeClr>
                          </a:solidFill>
                        </a:rPr>
                        <a:t>Conceptual</a:t>
                      </a:r>
                      <a:endParaRPr lang="en-GB" sz="1200" noProof="0" dirty="0">
                        <a:solidFill>
                          <a:schemeClr val="bg1">
                            <a:lumMod val="65000"/>
                          </a:schemeClr>
                        </a:solidFill>
                      </a:endParaRPr>
                    </a:p>
                  </a:txBody>
                  <a:tcPr>
                    <a:solidFill>
                      <a:srgbClr val="ACDFF6">
                        <a:alpha val="20000"/>
                      </a:srgbClr>
                    </a:solidFill>
                  </a:tcPr>
                </a:tc>
                <a:tc>
                  <a:txBody>
                    <a:bodyPr/>
                    <a:lstStyle/>
                    <a:p>
                      <a:pPr algn="l"/>
                      <a:r>
                        <a:rPr lang="en-GB" sz="1200" noProof="0" dirty="0" smtClean="0">
                          <a:solidFill>
                            <a:srgbClr val="006699"/>
                          </a:solidFill>
                        </a:rPr>
                        <a:t>Technical</a:t>
                      </a:r>
                      <a:endParaRPr lang="en-GB" sz="1200" noProof="0" dirty="0">
                        <a:solidFill>
                          <a:srgbClr val="006699"/>
                        </a:solidFill>
                      </a:endParaRPr>
                    </a:p>
                  </a:txBody>
                  <a:tcPr>
                    <a:solidFill>
                      <a:srgbClr val="ACDFF6">
                        <a:alpha val="20000"/>
                      </a:srgbClr>
                    </a:solidFill>
                  </a:tcPr>
                </a:tc>
              </a:tr>
              <a:tr h="234775">
                <a:tc>
                  <a:txBody>
                    <a:bodyPr/>
                    <a:lstStyle/>
                    <a:p>
                      <a:pPr algn="l"/>
                      <a:r>
                        <a:rPr lang="en-GB" sz="1200" noProof="0" dirty="0" smtClean="0">
                          <a:solidFill>
                            <a:schemeClr val="bg1">
                              <a:lumMod val="65000"/>
                            </a:schemeClr>
                          </a:solidFill>
                        </a:rPr>
                        <a:t>Good chemical status is a must!</a:t>
                      </a:r>
                      <a:endParaRPr lang="en-GB" sz="1200" noProof="0" dirty="0">
                        <a:solidFill>
                          <a:schemeClr val="bg1">
                            <a:lumMod val="65000"/>
                          </a:schemeClr>
                        </a:solidFill>
                      </a:endParaRPr>
                    </a:p>
                  </a:txBody>
                  <a:tcPr/>
                </a:tc>
                <a:tc>
                  <a:txBody>
                    <a:bodyPr/>
                    <a:lstStyle/>
                    <a:p>
                      <a:pPr algn="l"/>
                      <a:r>
                        <a:rPr lang="en-GB" sz="1200" noProof="0" dirty="0" smtClean="0">
                          <a:solidFill>
                            <a:srgbClr val="006699"/>
                          </a:solidFill>
                        </a:rPr>
                        <a:t>Have</a:t>
                      </a:r>
                      <a:r>
                        <a:rPr lang="en-GB" sz="1200" baseline="0" noProof="0" dirty="0" smtClean="0">
                          <a:solidFill>
                            <a:srgbClr val="006699"/>
                          </a:solidFill>
                        </a:rPr>
                        <a:t> to</a:t>
                      </a:r>
                      <a:r>
                        <a:rPr lang="en-GB" sz="1200" noProof="0" dirty="0" smtClean="0">
                          <a:solidFill>
                            <a:srgbClr val="006699"/>
                          </a:solidFill>
                        </a:rPr>
                        <a:t> work in given</a:t>
                      </a:r>
                      <a:r>
                        <a:rPr lang="en-GB" sz="1200" baseline="0" noProof="0" dirty="0" smtClean="0">
                          <a:solidFill>
                            <a:srgbClr val="006699"/>
                          </a:solidFill>
                        </a:rPr>
                        <a:t> catchment</a:t>
                      </a:r>
                      <a:r>
                        <a:rPr lang="en-GB" sz="1200" noProof="0" dirty="0" smtClean="0">
                          <a:solidFill>
                            <a:srgbClr val="006699"/>
                          </a:solidFill>
                        </a:rPr>
                        <a:t> context</a:t>
                      </a:r>
                      <a:endParaRPr lang="en-GB" sz="1200" noProof="0" dirty="0">
                        <a:solidFill>
                          <a:srgbClr val="006699"/>
                        </a:solidFill>
                      </a:endParaRPr>
                    </a:p>
                  </a:txBody>
                  <a:tcPr/>
                </a:tc>
              </a:tr>
              <a:tr h="234775">
                <a:tc>
                  <a:txBody>
                    <a:bodyPr/>
                    <a:lstStyle/>
                    <a:p>
                      <a:pPr algn="l"/>
                      <a:r>
                        <a:rPr lang="en-GB" sz="1200" noProof="0" dirty="0" smtClean="0">
                          <a:solidFill>
                            <a:schemeClr val="bg1">
                              <a:lumMod val="65000"/>
                            </a:schemeClr>
                          </a:solidFill>
                        </a:rPr>
                        <a:t>Costs not limiting</a:t>
                      </a:r>
                      <a:r>
                        <a:rPr lang="en-GB" sz="1200" baseline="0" noProof="0" dirty="0" smtClean="0">
                          <a:solidFill>
                            <a:schemeClr val="bg1">
                              <a:lumMod val="65000"/>
                            </a:schemeClr>
                          </a:solidFill>
                        </a:rPr>
                        <a:t> even in HMWB! </a:t>
                      </a:r>
                      <a:br>
                        <a:rPr lang="en-GB" sz="1200" baseline="0" noProof="0" dirty="0" smtClean="0">
                          <a:solidFill>
                            <a:schemeClr val="bg1">
                              <a:lumMod val="65000"/>
                            </a:schemeClr>
                          </a:solidFill>
                        </a:rPr>
                      </a:br>
                      <a:r>
                        <a:rPr lang="en-GB" sz="1100" baseline="0" noProof="0" dirty="0" smtClean="0">
                          <a:solidFill>
                            <a:schemeClr val="bg1">
                              <a:lumMod val="65000"/>
                            </a:schemeClr>
                          </a:solidFill>
                        </a:rPr>
                        <a:t>(except less stringent environmental objectives</a:t>
                      </a:r>
                      <a:r>
                        <a:rPr lang="en-GB" sz="1200" baseline="0" noProof="0" dirty="0" smtClean="0">
                          <a:solidFill>
                            <a:schemeClr val="bg1">
                              <a:lumMod val="65000"/>
                            </a:schemeClr>
                          </a:solidFill>
                        </a:rPr>
                        <a:t>) </a:t>
                      </a:r>
                      <a:endParaRPr lang="en-GB" sz="1200" noProof="0" dirty="0">
                        <a:solidFill>
                          <a:schemeClr val="bg1">
                            <a:lumMod val="65000"/>
                          </a:schemeClr>
                        </a:solidFill>
                      </a:endParaRPr>
                    </a:p>
                  </a:txBody>
                  <a:tcPr>
                    <a:lnB>
                      <a:noFill/>
                    </a:lnB>
                    <a:solidFill>
                      <a:srgbClr val="ACDFF6">
                        <a:alpha val="20000"/>
                      </a:srgbClr>
                    </a:solidFill>
                  </a:tcPr>
                </a:tc>
                <a:tc>
                  <a:txBody>
                    <a:bodyPr/>
                    <a:lstStyle/>
                    <a:p>
                      <a:pPr algn="l"/>
                      <a:r>
                        <a:rPr lang="en-GB" sz="1200" noProof="0" dirty="0" smtClean="0">
                          <a:solidFill>
                            <a:srgbClr val="006699"/>
                          </a:solidFill>
                        </a:rPr>
                        <a:t>Have to work</a:t>
                      </a:r>
                      <a:r>
                        <a:rPr lang="en-GB" sz="1200" baseline="0" noProof="0" dirty="0" smtClean="0">
                          <a:solidFill>
                            <a:srgbClr val="006699"/>
                          </a:solidFill>
                        </a:rPr>
                        <a:t> given the property situation and financial constraints</a:t>
                      </a:r>
                      <a:endParaRPr lang="en-GB" sz="1200" noProof="0" dirty="0">
                        <a:solidFill>
                          <a:srgbClr val="006699"/>
                        </a:solidFill>
                      </a:endParaRPr>
                    </a:p>
                  </a:txBody>
                  <a:tcPr>
                    <a:lnB>
                      <a:noFill/>
                    </a:lnB>
                    <a:solidFill>
                      <a:srgbClr val="ACDFF6">
                        <a:alpha val="20000"/>
                      </a:srgbClr>
                    </a:solidFill>
                  </a:tcPr>
                </a:tc>
              </a:tr>
              <a:tr h="234775">
                <a:tc>
                  <a:txBody>
                    <a:bodyPr/>
                    <a:lstStyle/>
                    <a:p>
                      <a:pPr algn="l"/>
                      <a:r>
                        <a:rPr lang="en-GB" sz="1200" noProof="0" dirty="0" smtClean="0">
                          <a:solidFill>
                            <a:schemeClr val="bg1">
                              <a:lumMod val="65000"/>
                            </a:schemeClr>
                          </a:solidFill>
                        </a:rPr>
                        <a:t>Regional to</a:t>
                      </a:r>
                      <a:r>
                        <a:rPr lang="en-GB" sz="1200" baseline="0" noProof="0" dirty="0" smtClean="0">
                          <a:solidFill>
                            <a:schemeClr val="bg1">
                              <a:lumMod val="65000"/>
                            </a:schemeClr>
                          </a:solidFill>
                        </a:rPr>
                        <a:t> national water agencies</a:t>
                      </a:r>
                      <a:endParaRPr lang="en-GB" sz="1200" noProof="0" dirty="0">
                        <a:solidFill>
                          <a:schemeClr val="bg1">
                            <a:lumMod val="65000"/>
                          </a:schemeClr>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200" noProof="0" dirty="0" smtClean="0">
                          <a:solidFill>
                            <a:srgbClr val="006699"/>
                          </a:solidFill>
                        </a:rPr>
                        <a:t>Local river managers</a:t>
                      </a:r>
                      <a:endParaRPr lang="en-GB" sz="1200" noProof="0" dirty="0">
                        <a:solidFill>
                          <a:srgbClr val="006699"/>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052"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20685" y="3815348"/>
            <a:ext cx="3901717" cy="2873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 Box 67"/>
          <p:cNvSpPr txBox="1">
            <a:spLocks noChangeArrowheads="1"/>
          </p:cNvSpPr>
          <p:nvPr/>
        </p:nvSpPr>
        <p:spPr bwMode="auto">
          <a:xfrm>
            <a:off x="3325138" y="5732181"/>
            <a:ext cx="381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0" tIns="0" rIns="0" bIns="0">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ctr">
              <a:spcBef>
                <a:spcPct val="0"/>
              </a:spcBef>
              <a:spcAft>
                <a:spcPct val="25000"/>
              </a:spcAft>
            </a:pPr>
            <a:r>
              <a:rPr lang="en-GB" altLang="de-DE" sz="2000" dirty="0" smtClean="0">
                <a:solidFill>
                  <a:srgbClr val="006699"/>
                </a:solidFill>
                <a:sym typeface="Symbol" pitchFamily="18" charset="2"/>
              </a:rPr>
              <a:t>A</a:t>
            </a:r>
            <a:endParaRPr lang="en-GB" altLang="de-DE" sz="2000" dirty="0">
              <a:solidFill>
                <a:srgbClr val="006699"/>
              </a:solidFill>
              <a:sym typeface="Symbol" pitchFamily="18" charset="2"/>
            </a:endParaRPr>
          </a:p>
        </p:txBody>
      </p:sp>
      <p:sp>
        <p:nvSpPr>
          <p:cNvPr id="29" name="Text Box 67"/>
          <p:cNvSpPr txBox="1">
            <a:spLocks noChangeArrowheads="1"/>
          </p:cNvSpPr>
          <p:nvPr/>
        </p:nvSpPr>
        <p:spPr bwMode="auto">
          <a:xfrm>
            <a:off x="4507139" y="6018186"/>
            <a:ext cx="381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lIns="0" tIns="0" rIns="0" bIns="0">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ctr">
              <a:spcBef>
                <a:spcPct val="0"/>
              </a:spcBef>
              <a:spcAft>
                <a:spcPct val="25000"/>
              </a:spcAft>
            </a:pPr>
            <a:r>
              <a:rPr lang="en-GB" altLang="de-DE" sz="2000" dirty="0">
                <a:solidFill>
                  <a:srgbClr val="006699"/>
                </a:solidFill>
                <a:sym typeface="Symbol" pitchFamily="18" charset="2"/>
              </a:rPr>
              <a:t>B</a:t>
            </a:r>
          </a:p>
        </p:txBody>
      </p:sp>
    </p:spTree>
    <p:extLst>
      <p:ext uri="{BB962C8B-B14F-4D97-AF65-F5344CB8AC3E}">
        <p14:creationId xmlns:p14="http://schemas.microsoft.com/office/powerpoint/2010/main" val="563745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2"/>
          <p:cNvSpPr txBox="1">
            <a:spLocks noChangeArrowheads="1"/>
          </p:cNvSpPr>
          <p:nvPr/>
        </p:nvSpPr>
        <p:spPr bwMode="auto">
          <a:xfrm>
            <a:off x="246063" y="1000125"/>
            <a:ext cx="8859837"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sym typeface="Symbol" pitchFamily="18" charset="2"/>
              </a:rPr>
              <a:t>07 Project size and age</a:t>
            </a:r>
            <a:endParaRPr lang="en-GB" altLang="de-DE" sz="1800" b="1" dirty="0">
              <a:solidFill>
                <a:srgbClr val="006699"/>
              </a:solidFill>
              <a:sym typeface="Symbol" pitchFamily="18" charset="2"/>
            </a:endParaRPr>
          </a:p>
          <a:p>
            <a:pPr lvl="2">
              <a:spcBef>
                <a:spcPts val="0"/>
              </a:spcBef>
              <a:spcAft>
                <a:spcPts val="600"/>
              </a:spcAft>
              <a:buFontTx/>
              <a:buChar char="-"/>
            </a:pPr>
            <a:r>
              <a:rPr lang="en-US" altLang="de-DE" sz="1800" dirty="0">
                <a:solidFill>
                  <a:srgbClr val="006699"/>
                </a:solidFill>
                <a:sym typeface="Symbol" pitchFamily="18" charset="2"/>
              </a:rPr>
              <a:t>Small restoration projects work but better act big and </a:t>
            </a:r>
            <a:r>
              <a:rPr lang="en-US" altLang="de-DE" sz="1800" dirty="0" smtClean="0">
                <a:solidFill>
                  <a:srgbClr val="006699"/>
                </a:solidFill>
                <a:sym typeface="Symbol" pitchFamily="18" charset="2"/>
              </a:rPr>
              <a:t>long-term</a:t>
            </a:r>
          </a:p>
          <a:p>
            <a:pPr lvl="3">
              <a:spcBef>
                <a:spcPts val="0"/>
              </a:spcBef>
              <a:spcAft>
                <a:spcPts val="600"/>
              </a:spcAft>
              <a:buFontTx/>
              <a:buChar char="-"/>
            </a:pPr>
            <a:r>
              <a:rPr lang="en-US" altLang="de-DE" sz="1800" dirty="0">
                <a:solidFill>
                  <a:srgbClr val="006699"/>
                </a:solidFill>
                <a:sym typeface="Symbol" pitchFamily="18" charset="2"/>
              </a:rPr>
              <a:t>Restoration effect does only depend on size if projects are large</a:t>
            </a:r>
          </a:p>
          <a:p>
            <a:pPr lvl="3">
              <a:spcBef>
                <a:spcPts val="0"/>
              </a:spcBef>
              <a:spcAft>
                <a:spcPts val="600"/>
              </a:spcAft>
              <a:buFontTx/>
              <a:buChar char="-"/>
            </a:pPr>
            <a:r>
              <a:rPr lang="en-US" altLang="de-DE" sz="1800" dirty="0" smtClean="0">
                <a:solidFill>
                  <a:srgbClr val="006699"/>
                </a:solidFill>
                <a:sym typeface="Symbol" pitchFamily="18" charset="2"/>
              </a:rPr>
              <a:t>Restoration effect depends on project age, but no simple increase! </a:t>
            </a:r>
          </a:p>
          <a:p>
            <a:pPr lvl="3">
              <a:spcBef>
                <a:spcPts val="0"/>
              </a:spcBef>
              <a:spcAft>
                <a:spcPts val="600"/>
              </a:spcAft>
              <a:buFontTx/>
              <a:buChar char="-"/>
            </a:pPr>
            <a:r>
              <a:rPr lang="en-US" altLang="de-DE" sz="1800" dirty="0" smtClean="0">
                <a:solidFill>
                  <a:srgbClr val="006699"/>
                </a:solidFill>
                <a:sym typeface="Symbol" pitchFamily="18" charset="2"/>
              </a:rPr>
              <a:t>Do short-term effects (pioneer stages) vanish over time?</a:t>
            </a:r>
          </a:p>
        </p:txBody>
      </p:sp>
      <p:sp>
        <p:nvSpPr>
          <p:cNvPr id="3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pic>
        <p:nvPicPr>
          <p:cNvPr id="2" name="Grafik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82254" y="2805966"/>
            <a:ext cx="3672846" cy="3672846"/>
          </a:xfrm>
          <a:prstGeom prst="rect">
            <a:avLst/>
          </a:prstGeom>
          <a:noFill/>
          <a:ln w="9525">
            <a:solidFill>
              <a:schemeClr val="bg1">
                <a:lumMod val="85000"/>
              </a:schemeClr>
            </a:solidFill>
            <a:miter lim="800000"/>
            <a:headEnd/>
            <a:tailEnd/>
          </a:ln>
        </p:spPr>
      </p:pic>
      <p:pic>
        <p:nvPicPr>
          <p:cNvPr id="3" name="Grafik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27865" y="2805966"/>
            <a:ext cx="2629850" cy="3694899"/>
          </a:xfrm>
          <a:prstGeom prst="rect">
            <a:avLst/>
          </a:prstGeom>
          <a:noFill/>
          <a:ln w="9525">
            <a:solidFill>
              <a:schemeClr val="bg1">
                <a:lumMod val="85000"/>
              </a:schemeClr>
            </a:solidFill>
            <a:miter lim="800000"/>
            <a:headEnd/>
            <a:tailEnd/>
          </a:ln>
        </p:spPr>
      </p:pic>
      <p:sp>
        <p:nvSpPr>
          <p:cNvPr id="22" name="Textfeld 9"/>
          <p:cNvSpPr txBox="1">
            <a:spLocks noChangeArrowheads="1"/>
          </p:cNvSpPr>
          <p:nvPr/>
        </p:nvSpPr>
        <p:spPr bwMode="auto">
          <a:xfrm>
            <a:off x="6101470" y="6478361"/>
            <a:ext cx="284885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algn="r" eaLnBrk="1" hangingPunct="1">
              <a:spcBef>
                <a:spcPct val="0"/>
              </a:spcBef>
            </a:pPr>
            <a:r>
              <a:rPr lang="de-DE" altLang="de-DE" sz="1200" b="0" dirty="0" smtClean="0">
                <a:solidFill>
                  <a:srgbClr val="006699"/>
                </a:solidFill>
              </a:rPr>
              <a:t>Kail et al. (2015), Schmutz et al. (2015)</a:t>
            </a:r>
            <a:endParaRPr lang="de-DE" altLang="de-DE" sz="1200" b="0" dirty="0">
              <a:solidFill>
                <a:srgbClr val="006699"/>
              </a:solidFill>
            </a:endParaRPr>
          </a:p>
        </p:txBody>
      </p:sp>
      <p:sp>
        <p:nvSpPr>
          <p:cNvPr id="28" name="Abgerundetes Rechteck 27"/>
          <p:cNvSpPr/>
          <p:nvPr/>
        </p:nvSpPr>
        <p:spPr>
          <a:xfrm>
            <a:off x="547086" y="2984227"/>
            <a:ext cx="287939" cy="3301826"/>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4" name="Gruppieren 3"/>
          <p:cNvGrpSpPr/>
          <p:nvPr/>
        </p:nvGrpSpPr>
        <p:grpSpPr>
          <a:xfrm>
            <a:off x="2831766" y="2794629"/>
            <a:ext cx="2495376" cy="3716393"/>
            <a:chOff x="2831766" y="2794629"/>
            <a:chExt cx="2495376" cy="3716393"/>
          </a:xfrm>
        </p:grpSpPr>
        <p:pic>
          <p:nvPicPr>
            <p:cNvPr id="3075" name="Picture 3"/>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2841308" y="2794629"/>
              <a:ext cx="2485834" cy="3672846"/>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6" name="Picture 4"/>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2831766" y="2814879"/>
              <a:ext cx="2485834" cy="155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Textfeld 24"/>
            <p:cNvSpPr txBox="1"/>
            <p:nvPr/>
          </p:nvSpPr>
          <p:spPr>
            <a:xfrm>
              <a:off x="3043953" y="6295578"/>
              <a:ext cx="587020" cy="215444"/>
            </a:xfrm>
            <a:prstGeom prst="rect">
              <a:avLst/>
            </a:prstGeom>
            <a:noFill/>
          </p:spPr>
          <p:txBody>
            <a:bodyPr wrap="none" rtlCol="0">
              <a:spAutoFit/>
            </a:bodyPr>
            <a:lstStyle/>
            <a:p>
              <a:r>
                <a:rPr lang="de-DE" dirty="0" smtClean="0"/>
                <a:t>3 - 12.5y</a:t>
              </a:r>
              <a:endParaRPr lang="de-DE" dirty="0"/>
            </a:p>
          </p:txBody>
        </p:sp>
        <p:sp>
          <p:nvSpPr>
            <p:cNvPr id="26" name="Textfeld 25"/>
            <p:cNvSpPr txBox="1"/>
            <p:nvPr/>
          </p:nvSpPr>
          <p:spPr>
            <a:xfrm>
              <a:off x="3888923" y="6287693"/>
              <a:ext cx="497252" cy="215444"/>
            </a:xfrm>
            <a:prstGeom prst="rect">
              <a:avLst/>
            </a:prstGeom>
            <a:noFill/>
          </p:spPr>
          <p:txBody>
            <a:bodyPr wrap="none" rtlCol="0">
              <a:spAutoFit/>
            </a:bodyPr>
            <a:lstStyle/>
            <a:p>
              <a:r>
                <a:rPr lang="de-DE" dirty="0"/>
                <a:t>&gt;</a:t>
              </a:r>
              <a:r>
                <a:rPr lang="de-DE" dirty="0" smtClean="0"/>
                <a:t>12.5y</a:t>
              </a:r>
              <a:endParaRPr lang="de-DE" dirty="0"/>
            </a:p>
          </p:txBody>
        </p:sp>
        <p:sp>
          <p:nvSpPr>
            <p:cNvPr id="27" name="Textfeld 26"/>
            <p:cNvSpPr txBox="1"/>
            <p:nvPr/>
          </p:nvSpPr>
          <p:spPr>
            <a:xfrm>
              <a:off x="4771684" y="6295578"/>
              <a:ext cx="352982" cy="215444"/>
            </a:xfrm>
            <a:prstGeom prst="rect">
              <a:avLst/>
            </a:prstGeom>
            <a:noFill/>
          </p:spPr>
          <p:txBody>
            <a:bodyPr wrap="none" rtlCol="0">
              <a:spAutoFit/>
            </a:bodyPr>
            <a:lstStyle/>
            <a:p>
              <a:r>
                <a:rPr lang="de-DE" dirty="0"/>
                <a:t>&lt;</a:t>
              </a:r>
              <a:r>
                <a:rPr lang="de-DE" dirty="0" smtClean="0"/>
                <a:t>3y</a:t>
              </a:r>
              <a:endParaRPr lang="de-DE" dirty="0"/>
            </a:p>
          </p:txBody>
        </p:sp>
        <p:sp>
          <p:nvSpPr>
            <p:cNvPr id="29" name="Abgerundetes Rechteck 28"/>
            <p:cNvSpPr/>
            <p:nvPr/>
          </p:nvSpPr>
          <p:spPr>
            <a:xfrm>
              <a:off x="3049524" y="6295578"/>
              <a:ext cx="2175600" cy="215444"/>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68612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 Box 52"/>
          <p:cNvSpPr txBox="1">
            <a:spLocks noChangeArrowheads="1"/>
          </p:cNvSpPr>
          <p:nvPr/>
        </p:nvSpPr>
        <p:spPr bwMode="auto">
          <a:xfrm>
            <a:off x="246063" y="1000125"/>
            <a:ext cx="8859837"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sym typeface="Symbol" pitchFamily="18" charset="2"/>
              </a:rPr>
              <a:t>08 Catchment / river characteristics</a:t>
            </a:r>
            <a:endParaRPr lang="en-GB" altLang="de-DE" sz="1800" b="1" dirty="0">
              <a:solidFill>
                <a:srgbClr val="006699"/>
              </a:solidFill>
              <a:sym typeface="Symbol" pitchFamily="18" charset="2"/>
            </a:endParaRPr>
          </a:p>
          <a:p>
            <a:pPr lvl="2">
              <a:spcBef>
                <a:spcPts val="0"/>
              </a:spcBef>
              <a:spcAft>
                <a:spcPts val="600"/>
              </a:spcAft>
              <a:buFontTx/>
              <a:buChar char="-"/>
            </a:pPr>
            <a:r>
              <a:rPr lang="en-US" altLang="de-DE" sz="1800" dirty="0">
                <a:solidFill>
                  <a:srgbClr val="006699"/>
                </a:solidFill>
                <a:sym typeface="Symbol" pitchFamily="18" charset="2"/>
              </a:rPr>
              <a:t>Slightly higher effect in gravel-bed mountain rivers / low land-use </a:t>
            </a:r>
            <a:r>
              <a:rPr lang="en-US" altLang="de-DE" sz="1800" dirty="0" smtClean="0">
                <a:solidFill>
                  <a:srgbClr val="006699"/>
                </a:solidFill>
                <a:sym typeface="Symbol" pitchFamily="18" charset="2"/>
              </a:rPr>
              <a:t>pressure</a:t>
            </a:r>
          </a:p>
          <a:p>
            <a:pPr lvl="3">
              <a:spcBef>
                <a:spcPts val="0"/>
              </a:spcBef>
              <a:spcAft>
                <a:spcPts val="600"/>
              </a:spcAft>
              <a:buFontTx/>
              <a:buChar char="-"/>
            </a:pPr>
            <a:r>
              <a:rPr lang="en-US" altLang="de-DE" sz="1800" dirty="0" smtClean="0">
                <a:solidFill>
                  <a:srgbClr val="006699"/>
                </a:solidFill>
                <a:sym typeface="Symbol" pitchFamily="18" charset="2"/>
              </a:rPr>
              <a:t>Gravel-bed &gt; sand bed, </a:t>
            </a:r>
            <a:r>
              <a:rPr lang="en-US" altLang="de-DE" sz="1800" dirty="0">
                <a:solidFill>
                  <a:srgbClr val="006699"/>
                </a:solidFill>
                <a:sym typeface="Symbol" pitchFamily="18" charset="2"/>
              </a:rPr>
              <a:t>m</a:t>
            </a:r>
            <a:r>
              <a:rPr lang="en-US" altLang="de-DE" sz="1800" dirty="0" smtClean="0">
                <a:solidFill>
                  <a:srgbClr val="006699"/>
                </a:solidFill>
                <a:sym typeface="Symbol" pitchFamily="18" charset="2"/>
              </a:rPr>
              <a:t>ountain &gt; lowlands, </a:t>
            </a:r>
            <a:r>
              <a:rPr lang="en-US" altLang="de-DE" sz="1800" dirty="0">
                <a:solidFill>
                  <a:srgbClr val="006699"/>
                </a:solidFill>
                <a:sym typeface="Symbol" pitchFamily="18" charset="2"/>
              </a:rPr>
              <a:t>w</a:t>
            </a:r>
            <a:r>
              <a:rPr lang="en-US" altLang="de-DE" sz="1800" dirty="0" smtClean="0">
                <a:solidFill>
                  <a:srgbClr val="006699"/>
                </a:solidFill>
                <a:sym typeface="Symbol" pitchFamily="18" charset="2"/>
              </a:rPr>
              <a:t>idening &gt; other</a:t>
            </a:r>
          </a:p>
          <a:p>
            <a:pPr lvl="3">
              <a:spcBef>
                <a:spcPts val="0"/>
              </a:spcBef>
              <a:spcAft>
                <a:spcPts val="600"/>
              </a:spcAft>
              <a:buFontTx/>
              <a:buChar char="-"/>
            </a:pPr>
            <a:r>
              <a:rPr lang="en-US" altLang="de-DE" sz="1800" dirty="0" smtClean="0">
                <a:solidFill>
                  <a:srgbClr val="006699"/>
                </a:solidFill>
                <a:sym typeface="Symbol" pitchFamily="18" charset="2"/>
              </a:rPr>
              <a:t>…but highly co-correlated</a:t>
            </a:r>
          </a:p>
        </p:txBody>
      </p:sp>
      <p:sp>
        <p:nvSpPr>
          <p:cNvPr id="3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pic>
        <p:nvPicPr>
          <p:cNvPr id="1027"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r="41387"/>
          <a:stretch/>
        </p:blipFill>
        <p:spPr bwMode="auto">
          <a:xfrm>
            <a:off x="5358356" y="3573057"/>
            <a:ext cx="3492501" cy="273249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feld 9"/>
          <p:cNvSpPr txBox="1">
            <a:spLocks noChangeArrowheads="1"/>
          </p:cNvSpPr>
          <p:nvPr/>
        </p:nvSpPr>
        <p:spPr bwMode="auto">
          <a:xfrm>
            <a:off x="6309252" y="6334392"/>
            <a:ext cx="25967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algn="r" eaLnBrk="1" hangingPunct="1">
              <a:spcBef>
                <a:spcPct val="0"/>
              </a:spcBef>
            </a:pPr>
            <a:r>
              <a:rPr lang="de-DE" altLang="de-DE" sz="1200" b="0" dirty="0" err="1" smtClean="0">
                <a:solidFill>
                  <a:srgbClr val="006699"/>
                </a:solidFill>
              </a:rPr>
              <a:t>Januschke</a:t>
            </a:r>
            <a:r>
              <a:rPr lang="de-DE" altLang="de-DE" sz="1200" b="0" dirty="0" smtClean="0">
                <a:solidFill>
                  <a:srgbClr val="006699"/>
                </a:solidFill>
              </a:rPr>
              <a:t> </a:t>
            </a:r>
            <a:r>
              <a:rPr lang="de-DE" altLang="de-DE" sz="1200" b="0" dirty="0" err="1" smtClean="0">
                <a:solidFill>
                  <a:srgbClr val="006699"/>
                </a:solidFill>
              </a:rPr>
              <a:t>and</a:t>
            </a:r>
            <a:r>
              <a:rPr lang="de-DE" altLang="de-DE" sz="1200" b="0" dirty="0" smtClean="0">
                <a:solidFill>
                  <a:srgbClr val="006699"/>
                </a:solidFill>
              </a:rPr>
              <a:t> </a:t>
            </a:r>
            <a:r>
              <a:rPr lang="de-DE" altLang="de-DE" sz="1200" b="0" dirty="0" err="1" smtClean="0">
                <a:solidFill>
                  <a:srgbClr val="006699"/>
                </a:solidFill>
              </a:rPr>
              <a:t>Verdonschot</a:t>
            </a:r>
            <a:r>
              <a:rPr lang="de-DE" altLang="de-DE" sz="1200" b="0" dirty="0" smtClean="0">
                <a:solidFill>
                  <a:srgbClr val="006699"/>
                </a:solidFill>
              </a:rPr>
              <a:t> (2015)</a:t>
            </a:r>
            <a:endParaRPr lang="de-DE" altLang="de-DE" sz="1200" b="0" dirty="0">
              <a:solidFill>
                <a:srgbClr val="006699"/>
              </a:solidFill>
            </a:endParaRPr>
          </a:p>
        </p:txBody>
      </p:sp>
      <p:pic>
        <p:nvPicPr>
          <p:cNvPr id="20"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69" t="18861" r="2991" b="14341"/>
          <a:stretch/>
        </p:blipFill>
        <p:spPr bwMode="auto">
          <a:xfrm>
            <a:off x="545428" y="3573057"/>
            <a:ext cx="4654295" cy="2722968"/>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chemeClr val="accent1"/>
                </a:solidFill>
              </a14:hiddenFill>
            </a:ext>
          </a:extLst>
        </p:spPr>
      </p:pic>
      <p:grpSp>
        <p:nvGrpSpPr>
          <p:cNvPr id="6" name="Gruppieren 5"/>
          <p:cNvGrpSpPr/>
          <p:nvPr/>
        </p:nvGrpSpPr>
        <p:grpSpPr>
          <a:xfrm>
            <a:off x="7337603" y="3847653"/>
            <a:ext cx="840295" cy="662435"/>
            <a:chOff x="6299378" y="2645687"/>
            <a:chExt cx="840295" cy="662435"/>
          </a:xfrm>
        </p:grpSpPr>
        <p:sp>
          <p:nvSpPr>
            <p:cNvPr id="4" name="Rechteck 3"/>
            <p:cNvSpPr/>
            <p:nvPr/>
          </p:nvSpPr>
          <p:spPr>
            <a:xfrm>
              <a:off x="6410325" y="2895600"/>
              <a:ext cx="134495" cy="15240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p:cNvSpPr/>
            <p:nvPr/>
          </p:nvSpPr>
          <p:spPr>
            <a:xfrm>
              <a:off x="6410325" y="3124200"/>
              <a:ext cx="134495" cy="152400"/>
            </a:xfrm>
            <a:prstGeom prst="rect">
              <a:avLst/>
            </a:prstGeom>
            <a:solidFill>
              <a:srgbClr val="C0E8AA"/>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6496832" y="2854553"/>
              <a:ext cx="567784" cy="215444"/>
            </a:xfrm>
            <a:prstGeom prst="rect">
              <a:avLst/>
            </a:prstGeom>
            <a:noFill/>
          </p:spPr>
          <p:txBody>
            <a:bodyPr wrap="none" rtlCol="0">
              <a:spAutoFit/>
            </a:bodyPr>
            <a:lstStyle/>
            <a:p>
              <a:r>
                <a:rPr lang="de-DE" dirty="0" err="1" smtClean="0"/>
                <a:t>richness</a:t>
              </a:r>
              <a:endParaRPr lang="de-DE" dirty="0"/>
            </a:p>
          </p:txBody>
        </p:sp>
        <p:sp>
          <p:nvSpPr>
            <p:cNvPr id="24" name="Textfeld 23"/>
            <p:cNvSpPr txBox="1"/>
            <p:nvPr/>
          </p:nvSpPr>
          <p:spPr>
            <a:xfrm>
              <a:off x="6506720" y="3092678"/>
              <a:ext cx="561372" cy="215444"/>
            </a:xfrm>
            <a:prstGeom prst="rect">
              <a:avLst/>
            </a:prstGeom>
            <a:noFill/>
          </p:spPr>
          <p:txBody>
            <a:bodyPr wrap="none" rtlCol="0">
              <a:spAutoFit/>
            </a:bodyPr>
            <a:lstStyle/>
            <a:p>
              <a:r>
                <a:rPr lang="de-DE" dirty="0" err="1" smtClean="0"/>
                <a:t>diversity</a:t>
              </a:r>
              <a:endParaRPr lang="de-DE" dirty="0"/>
            </a:p>
          </p:txBody>
        </p:sp>
        <p:sp>
          <p:nvSpPr>
            <p:cNvPr id="25" name="Textfeld 24"/>
            <p:cNvSpPr txBox="1"/>
            <p:nvPr/>
          </p:nvSpPr>
          <p:spPr>
            <a:xfrm>
              <a:off x="6299378" y="2645687"/>
              <a:ext cx="840295" cy="215444"/>
            </a:xfrm>
            <a:prstGeom prst="rect">
              <a:avLst/>
            </a:prstGeom>
            <a:noFill/>
          </p:spPr>
          <p:txBody>
            <a:bodyPr wrap="none" rtlCol="0">
              <a:spAutoFit/>
            </a:bodyPr>
            <a:lstStyle/>
            <a:p>
              <a:r>
                <a:rPr lang="de-DE" dirty="0" err="1" smtClean="0"/>
                <a:t>Ground</a:t>
              </a:r>
              <a:r>
                <a:rPr lang="de-DE" dirty="0" smtClean="0"/>
                <a:t> </a:t>
              </a:r>
              <a:r>
                <a:rPr lang="de-DE" dirty="0" err="1" smtClean="0"/>
                <a:t>beetle</a:t>
              </a:r>
              <a:endParaRPr lang="de-DE" dirty="0"/>
            </a:p>
          </p:txBody>
        </p:sp>
      </p:grpSp>
      <p:sp>
        <p:nvSpPr>
          <p:cNvPr id="27" name="Textfeld 9"/>
          <p:cNvSpPr txBox="1">
            <a:spLocks noChangeArrowheads="1"/>
          </p:cNvSpPr>
          <p:nvPr/>
        </p:nvSpPr>
        <p:spPr bwMode="auto">
          <a:xfrm>
            <a:off x="545428" y="6334391"/>
            <a:ext cx="125066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defRPr b="1">
                <a:solidFill>
                  <a:srgbClr val="333399"/>
                </a:solidFill>
                <a:latin typeface="Arial" charset="0"/>
              </a:defRPr>
            </a:lvl1pPr>
            <a:lvl2pPr marL="742950" indent="-285750" eaLnBrk="0" hangingPunct="0">
              <a:spcBef>
                <a:spcPct val="20000"/>
              </a:spcBef>
              <a:buChar char="–"/>
              <a:defRPr sz="2800">
                <a:solidFill>
                  <a:srgbClr val="333399"/>
                </a:solidFill>
                <a:latin typeface="Arial" charset="0"/>
              </a:defRPr>
            </a:lvl2pPr>
            <a:lvl3pPr marL="1143000" indent="-2286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algn="r" eaLnBrk="1" hangingPunct="1">
              <a:spcBef>
                <a:spcPct val="0"/>
              </a:spcBef>
            </a:pPr>
            <a:r>
              <a:rPr lang="de-DE" altLang="de-DE" sz="1200" b="0" dirty="0" smtClean="0">
                <a:solidFill>
                  <a:srgbClr val="006699"/>
                </a:solidFill>
              </a:rPr>
              <a:t>Kail et al. (2015</a:t>
            </a:r>
            <a:endParaRPr lang="de-DE" altLang="de-DE" sz="1200" b="0" dirty="0">
              <a:solidFill>
                <a:srgbClr val="006699"/>
              </a:solidFill>
            </a:endParaRPr>
          </a:p>
        </p:txBody>
      </p:sp>
      <p:cxnSp>
        <p:nvCxnSpPr>
          <p:cNvPr id="28" name="Gerade Verbindung mit Pfeil 27"/>
          <p:cNvCxnSpPr/>
          <p:nvPr/>
        </p:nvCxnSpPr>
        <p:spPr>
          <a:xfrm flipV="1">
            <a:off x="2952750" y="4249966"/>
            <a:ext cx="228246" cy="110626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Gerade Verbindung mit Pfeil 30"/>
          <p:cNvCxnSpPr/>
          <p:nvPr/>
        </p:nvCxnSpPr>
        <p:spPr>
          <a:xfrm>
            <a:off x="6537892" y="4939303"/>
            <a:ext cx="1069728" cy="350247"/>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23285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2"/>
          <p:cNvSpPr txBox="1">
            <a:spLocks noChangeArrowheads="1"/>
          </p:cNvSpPr>
          <p:nvPr/>
        </p:nvSpPr>
        <p:spPr bwMode="auto">
          <a:xfrm>
            <a:off x="246063" y="1000125"/>
            <a:ext cx="8859837"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587500" indent="-1778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rPr>
              <a:t>Further readings </a:t>
            </a:r>
            <a:endParaRPr lang="en-GB" altLang="de-DE" sz="1800" b="1" dirty="0">
              <a:solidFill>
                <a:srgbClr val="006699"/>
              </a:solidFill>
              <a:sym typeface="Symbol" pitchFamily="18" charset="2"/>
            </a:endParaRPr>
          </a:p>
          <a:p>
            <a:pPr lvl="2">
              <a:spcBef>
                <a:spcPts val="1200"/>
              </a:spcBef>
              <a:spcAft>
                <a:spcPts val="600"/>
              </a:spcAft>
              <a:buFontTx/>
              <a:buChar char="-"/>
            </a:pPr>
            <a:r>
              <a:rPr lang="en-GB" altLang="de-DE" sz="1800" dirty="0" smtClean="0">
                <a:solidFill>
                  <a:srgbClr val="006699"/>
                </a:solidFill>
                <a:sym typeface="Symbol" pitchFamily="18" charset="2"/>
              </a:rPr>
              <a:t>Peer-reviewed scientific literature (&gt; 300 papers)</a:t>
            </a:r>
          </a:p>
          <a:p>
            <a:pPr lvl="2">
              <a:spcBef>
                <a:spcPts val="1200"/>
              </a:spcBef>
              <a:spcAft>
                <a:spcPts val="600"/>
              </a:spcAft>
              <a:buFontTx/>
              <a:buChar char="-"/>
            </a:pPr>
            <a:r>
              <a:rPr lang="en-GB" altLang="de-DE" sz="1800" dirty="0" smtClean="0">
                <a:solidFill>
                  <a:srgbClr val="006699"/>
                </a:solidFill>
                <a:sym typeface="Symbol" pitchFamily="18" charset="2"/>
              </a:rPr>
              <a:t>REFORM WP4 deliverable D4.2 (meta-analysis)</a:t>
            </a:r>
          </a:p>
          <a:p>
            <a:pPr lvl="3">
              <a:spcBef>
                <a:spcPct val="0"/>
              </a:spcBef>
              <a:spcAft>
                <a:spcPts val="600"/>
              </a:spcAft>
              <a:buFontTx/>
              <a:buChar char="-"/>
            </a:pPr>
            <a:r>
              <a:rPr lang="en-GB" altLang="de-DE" sz="1800" dirty="0">
                <a:solidFill>
                  <a:srgbClr val="006699"/>
                </a:solidFill>
                <a:sym typeface="Symbol" pitchFamily="18" charset="2"/>
              </a:rPr>
              <a:t>http://www.reformrivers.eu/evaluation-hydromorphological-restoration-existing-data</a:t>
            </a:r>
          </a:p>
          <a:p>
            <a:pPr lvl="3">
              <a:spcBef>
                <a:spcPct val="0"/>
              </a:spcBef>
              <a:spcAft>
                <a:spcPts val="600"/>
              </a:spcAft>
              <a:buFontTx/>
              <a:buChar char="-"/>
            </a:pPr>
            <a:r>
              <a:rPr lang="en-GB" altLang="de-DE" sz="1800" dirty="0">
                <a:solidFill>
                  <a:srgbClr val="006699"/>
                </a:solidFill>
                <a:sym typeface="Symbol" pitchFamily="18" charset="2"/>
              </a:rPr>
              <a:t>Kail et al. (2015, Ecological Indicators)</a:t>
            </a:r>
          </a:p>
          <a:p>
            <a:pPr lvl="2">
              <a:spcBef>
                <a:spcPts val="1200"/>
              </a:spcBef>
              <a:spcAft>
                <a:spcPts val="600"/>
              </a:spcAft>
              <a:buFontTx/>
              <a:buChar char="-"/>
            </a:pPr>
            <a:r>
              <a:rPr lang="en-GB" altLang="de-DE" sz="1800" dirty="0" smtClean="0">
                <a:solidFill>
                  <a:srgbClr val="006699"/>
                </a:solidFill>
                <a:sym typeface="Symbol" pitchFamily="18" charset="2"/>
              </a:rPr>
              <a:t>REFORM WP4 deliverable D4.3 (20 case-studies) </a:t>
            </a:r>
          </a:p>
          <a:p>
            <a:pPr lvl="3">
              <a:spcBef>
                <a:spcPct val="0"/>
              </a:spcBef>
              <a:spcAft>
                <a:spcPts val="600"/>
              </a:spcAft>
              <a:buFontTx/>
              <a:buChar char="-"/>
            </a:pPr>
            <a:r>
              <a:rPr lang="en-GB" altLang="de-DE" sz="1800" dirty="0">
                <a:solidFill>
                  <a:srgbClr val="006699"/>
                </a:solidFill>
                <a:sym typeface="Symbol" pitchFamily="18" charset="2"/>
              </a:rPr>
              <a:t>http://www.reformrivers.eu/results/effects-of-river-restoration</a:t>
            </a:r>
          </a:p>
          <a:p>
            <a:pPr lvl="3">
              <a:spcBef>
                <a:spcPct val="0"/>
              </a:spcBef>
              <a:spcAft>
                <a:spcPts val="600"/>
              </a:spcAft>
              <a:buFontTx/>
              <a:buChar char="-"/>
            </a:pPr>
            <a:r>
              <a:rPr lang="en-GB" altLang="de-DE" sz="1800" dirty="0">
                <a:solidFill>
                  <a:srgbClr val="006699"/>
                </a:solidFill>
                <a:sym typeface="Symbol" pitchFamily="18" charset="2"/>
              </a:rPr>
              <a:t>Hering et al. (2015, Journal of Applied Ecology)</a:t>
            </a:r>
          </a:p>
          <a:p>
            <a:pPr lvl="3">
              <a:spcBef>
                <a:spcPct val="0"/>
              </a:spcBef>
              <a:spcAft>
                <a:spcPts val="600"/>
              </a:spcAft>
              <a:buFontTx/>
              <a:buChar char="-"/>
            </a:pPr>
            <a:r>
              <a:rPr lang="en-GB" altLang="de-DE" sz="1800" dirty="0" err="1">
                <a:solidFill>
                  <a:srgbClr val="006699"/>
                </a:solidFill>
                <a:sym typeface="Symbol" pitchFamily="18" charset="2"/>
              </a:rPr>
              <a:t>Hydrobiologia</a:t>
            </a:r>
            <a:r>
              <a:rPr lang="en-GB" altLang="de-DE" sz="1800" dirty="0">
                <a:solidFill>
                  <a:srgbClr val="006699"/>
                </a:solidFill>
                <a:sym typeface="Symbol" pitchFamily="18" charset="2"/>
              </a:rPr>
              <a:t> special issue (several papers</a:t>
            </a:r>
            <a:r>
              <a:rPr lang="en-GB" altLang="de-DE" sz="1800" dirty="0" smtClean="0">
                <a:solidFill>
                  <a:srgbClr val="006699"/>
                </a:solidFill>
                <a:sym typeface="Symbol" pitchFamily="18" charset="2"/>
              </a:rPr>
              <a:t>)</a:t>
            </a:r>
          </a:p>
          <a:p>
            <a:pPr lvl="2">
              <a:spcBef>
                <a:spcPts val="1200"/>
              </a:spcBef>
              <a:spcAft>
                <a:spcPts val="600"/>
              </a:spcAft>
              <a:buFontTx/>
              <a:buChar char="-"/>
            </a:pPr>
            <a:r>
              <a:rPr lang="en-GB" altLang="de-DE" sz="1800" dirty="0" smtClean="0">
                <a:solidFill>
                  <a:srgbClr val="006699"/>
                </a:solidFill>
                <a:sym typeface="Symbol" pitchFamily="18" charset="2"/>
              </a:rPr>
              <a:t>REFORM WP4 deliverable D4.4 (ecosystem services)</a:t>
            </a:r>
          </a:p>
          <a:p>
            <a:pPr lvl="3">
              <a:spcBef>
                <a:spcPct val="0"/>
              </a:spcBef>
              <a:spcAft>
                <a:spcPts val="600"/>
              </a:spcAft>
              <a:buFontTx/>
              <a:buChar char="-"/>
            </a:pPr>
            <a:r>
              <a:rPr lang="en-GB" altLang="de-DE" sz="1800" dirty="0">
                <a:solidFill>
                  <a:srgbClr val="006699"/>
                </a:solidFill>
                <a:sym typeface="Symbol" pitchFamily="18" charset="2"/>
              </a:rPr>
              <a:t>http://</a:t>
            </a:r>
            <a:r>
              <a:rPr lang="en-GB" altLang="de-DE" sz="1800" dirty="0" smtClean="0">
                <a:solidFill>
                  <a:srgbClr val="006699"/>
                </a:solidFill>
                <a:sym typeface="Symbol" pitchFamily="18" charset="2"/>
              </a:rPr>
              <a:t>reformrivers.eu/assessing-societal-benefits-river-restoration-using-ecosystem-services-approach</a:t>
            </a:r>
          </a:p>
          <a:p>
            <a:pPr lvl="3">
              <a:spcBef>
                <a:spcPct val="0"/>
              </a:spcBef>
              <a:spcAft>
                <a:spcPts val="600"/>
              </a:spcAft>
              <a:buFontTx/>
              <a:buChar char="-"/>
            </a:pPr>
            <a:r>
              <a:rPr lang="en-GB" altLang="de-DE" sz="1800" dirty="0" err="1" smtClean="0">
                <a:solidFill>
                  <a:srgbClr val="006699"/>
                </a:solidFill>
                <a:sym typeface="Symbol" pitchFamily="18" charset="2"/>
              </a:rPr>
              <a:t>Vermaat</a:t>
            </a:r>
            <a:r>
              <a:rPr lang="en-GB" altLang="de-DE" sz="1800" dirty="0" smtClean="0">
                <a:solidFill>
                  <a:srgbClr val="006699"/>
                </a:solidFill>
                <a:sym typeface="Symbol" pitchFamily="18" charset="2"/>
              </a:rPr>
              <a:t> et al. (2015, </a:t>
            </a:r>
            <a:r>
              <a:rPr lang="en-GB" altLang="de-DE" sz="1800" dirty="0" err="1" smtClean="0">
                <a:solidFill>
                  <a:srgbClr val="006699"/>
                </a:solidFill>
                <a:sym typeface="Symbol" pitchFamily="18" charset="2"/>
              </a:rPr>
              <a:t>Hydrobiologia</a:t>
            </a:r>
            <a:r>
              <a:rPr lang="en-GB" altLang="de-DE" sz="1800" dirty="0" smtClean="0">
                <a:solidFill>
                  <a:srgbClr val="006699"/>
                </a:solidFill>
                <a:sym typeface="Symbol" pitchFamily="18" charset="2"/>
              </a:rPr>
              <a:t>)</a:t>
            </a:r>
          </a:p>
          <a:p>
            <a:pPr lvl="3">
              <a:spcBef>
                <a:spcPct val="0"/>
              </a:spcBef>
              <a:spcAft>
                <a:spcPts val="600"/>
              </a:spcAft>
              <a:buFontTx/>
              <a:buChar char="-"/>
            </a:pPr>
            <a:endParaRPr lang="en-GB" altLang="de-DE" sz="1800" dirty="0">
              <a:solidFill>
                <a:srgbClr val="006699"/>
              </a:solidFill>
              <a:sym typeface="Symbol" pitchFamily="18" charset="2"/>
            </a:endParaRPr>
          </a:p>
        </p:txBody>
      </p:sp>
      <p:sp>
        <p:nvSpPr>
          <p:cNvPr id="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Restoration effect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Tree>
    <p:extLst>
      <p:ext uri="{BB962C8B-B14F-4D97-AF65-F5344CB8AC3E}">
        <p14:creationId xmlns:p14="http://schemas.microsoft.com/office/powerpoint/2010/main" val="26800152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7" name="Rectangle 4"/>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8" name="Rectangle 5"/>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9" name="Rectangle 6"/>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50" name="Text Box 52"/>
          <p:cNvSpPr txBox="1">
            <a:spLocks noChangeArrowheads="1"/>
          </p:cNvSpPr>
          <p:nvPr/>
        </p:nvSpPr>
        <p:spPr bwMode="auto">
          <a:xfrm>
            <a:off x="246063" y="1000125"/>
            <a:ext cx="9155112" cy="463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rPr>
              <a:t>How can we improve?  - selection of measures</a:t>
            </a:r>
            <a:endParaRPr lang="en-GB" altLang="de-DE" sz="2000" b="1" dirty="0">
              <a:solidFill>
                <a:srgbClr val="006699"/>
              </a:solidFill>
            </a:endParaRPr>
          </a:p>
          <a:p>
            <a:pPr lvl="2">
              <a:spcBef>
                <a:spcPts val="1200"/>
              </a:spcBef>
              <a:spcAft>
                <a:spcPts val="600"/>
              </a:spcAft>
              <a:buFontTx/>
              <a:buChar char="-"/>
            </a:pPr>
            <a:r>
              <a:rPr lang="en-GB" altLang="de-DE" sz="1800" dirty="0" smtClean="0">
                <a:solidFill>
                  <a:srgbClr val="006699"/>
                </a:solidFill>
                <a:sym typeface="Symbol" pitchFamily="18" charset="2"/>
              </a:rPr>
              <a:t>Set clear, measurable, </a:t>
            </a:r>
            <a:r>
              <a:rPr lang="en-GB" altLang="de-DE" sz="1800" b="1" dirty="0" smtClean="0">
                <a:solidFill>
                  <a:srgbClr val="006699"/>
                </a:solidFill>
                <a:sym typeface="Symbol" pitchFamily="18" charset="2"/>
              </a:rPr>
              <a:t>realistic</a:t>
            </a:r>
            <a:r>
              <a:rPr lang="en-GB" altLang="de-DE" sz="1800" dirty="0" smtClean="0">
                <a:solidFill>
                  <a:srgbClr val="006699"/>
                </a:solidFill>
                <a:sym typeface="Symbol" pitchFamily="18" charset="2"/>
              </a:rPr>
              <a:t> objectives</a:t>
            </a:r>
            <a:r>
              <a:rPr lang="en-GB" altLang="de-DE" sz="1800" dirty="0">
                <a:solidFill>
                  <a:srgbClr val="006699"/>
                </a:solidFill>
                <a:sym typeface="Symbol" pitchFamily="18" charset="2"/>
              </a:rPr>
              <a:t> </a:t>
            </a:r>
            <a:r>
              <a:rPr lang="en-GB" altLang="de-DE" sz="1800" dirty="0" smtClean="0">
                <a:solidFill>
                  <a:srgbClr val="006699"/>
                </a:solidFill>
                <a:sym typeface="Symbol" pitchFamily="18" charset="2"/>
              </a:rPr>
              <a:t>(given catchment and river char.)</a:t>
            </a:r>
          </a:p>
          <a:p>
            <a:pPr lvl="2">
              <a:spcBef>
                <a:spcPts val="1200"/>
              </a:spcBef>
              <a:spcAft>
                <a:spcPts val="600"/>
              </a:spcAft>
              <a:buFontTx/>
              <a:buChar char="-"/>
            </a:pPr>
            <a:r>
              <a:rPr lang="en-GB" altLang="de-DE" sz="1800" dirty="0" smtClean="0">
                <a:solidFill>
                  <a:srgbClr val="006699"/>
                </a:solidFill>
                <a:sym typeface="Symbol" pitchFamily="18" charset="2"/>
              </a:rPr>
              <a:t>Identify main pressures / bottlenecks</a:t>
            </a:r>
          </a:p>
          <a:p>
            <a:pPr lvl="2">
              <a:spcBef>
                <a:spcPts val="1200"/>
              </a:spcBef>
              <a:spcAft>
                <a:spcPts val="1200"/>
              </a:spcAft>
              <a:buFontTx/>
              <a:buChar char="-"/>
            </a:pPr>
            <a:r>
              <a:rPr lang="en-GB" altLang="de-DE" sz="1800" dirty="0" smtClean="0">
                <a:solidFill>
                  <a:srgbClr val="006699"/>
                </a:solidFill>
                <a:sym typeface="Symbol" pitchFamily="18" charset="2"/>
              </a:rPr>
              <a:t>Select appropriate approach</a:t>
            </a:r>
          </a:p>
          <a:p>
            <a:pPr marL="1343025" lvl="3" indent="-180975">
              <a:spcBef>
                <a:spcPct val="0"/>
              </a:spcBef>
              <a:spcAft>
                <a:spcPts val="600"/>
              </a:spcAft>
              <a:buFontTx/>
              <a:buChar char="-"/>
            </a:pPr>
            <a:r>
              <a:rPr lang="en-GB" altLang="de-DE" sz="1800" dirty="0">
                <a:solidFill>
                  <a:srgbClr val="006699"/>
                </a:solidFill>
                <a:sym typeface="Symbol" pitchFamily="18" charset="2"/>
              </a:rPr>
              <a:t>catchment or reach-scale sufficient?</a:t>
            </a:r>
          </a:p>
          <a:p>
            <a:pPr marL="1343025" lvl="3" indent="-180975">
              <a:spcBef>
                <a:spcPct val="0"/>
              </a:spcBef>
              <a:spcAft>
                <a:spcPts val="600"/>
              </a:spcAft>
              <a:buFontTx/>
              <a:buChar char="-"/>
            </a:pPr>
            <a:r>
              <a:rPr lang="en-GB" altLang="de-DE" sz="1800" dirty="0" smtClean="0">
                <a:solidFill>
                  <a:srgbClr val="006699"/>
                </a:solidFill>
                <a:sym typeface="Symbol" pitchFamily="18" charset="2"/>
              </a:rPr>
              <a:t>passive or active </a:t>
            </a:r>
            <a:r>
              <a:rPr lang="en-GB" altLang="de-DE" sz="1800" dirty="0">
                <a:solidFill>
                  <a:srgbClr val="006699"/>
                </a:solidFill>
                <a:sym typeface="Symbol" pitchFamily="18" charset="2"/>
              </a:rPr>
              <a:t>restoration?</a:t>
            </a:r>
          </a:p>
          <a:p>
            <a:pPr lvl="2">
              <a:spcBef>
                <a:spcPts val="1200"/>
              </a:spcBef>
              <a:spcAft>
                <a:spcPts val="600"/>
              </a:spcAft>
              <a:buFontTx/>
              <a:buChar char="-"/>
            </a:pPr>
            <a:r>
              <a:rPr lang="en-GB" altLang="de-DE" sz="1800" dirty="0" smtClean="0">
                <a:solidFill>
                  <a:srgbClr val="006699"/>
                </a:solidFill>
                <a:sym typeface="Symbol" pitchFamily="18" charset="2"/>
              </a:rPr>
              <a:t>Select measures and consider</a:t>
            </a:r>
          </a:p>
          <a:p>
            <a:pPr marL="1343025" lvl="3" indent="-180975">
              <a:spcBef>
                <a:spcPct val="0"/>
              </a:spcBef>
              <a:spcAft>
                <a:spcPts val="600"/>
              </a:spcAft>
              <a:buFontTx/>
              <a:buChar char="-"/>
            </a:pPr>
            <a:r>
              <a:rPr lang="en-GB" altLang="de-DE" sz="1800" dirty="0">
                <a:solidFill>
                  <a:srgbClr val="006699"/>
                </a:solidFill>
                <a:sym typeface="Symbol" pitchFamily="18" charset="2"/>
              </a:rPr>
              <a:t>river type (e.g</a:t>
            </a:r>
            <a:r>
              <a:rPr lang="en-GB" altLang="de-DE" sz="1800" dirty="0" smtClean="0">
                <a:solidFill>
                  <a:srgbClr val="006699"/>
                </a:solidFill>
                <a:sym typeface="Symbol" pitchFamily="18" charset="2"/>
              </a:rPr>
              <a:t>. low dynamics with cohesive banks, gravel-bed&gt;sand-bed)</a:t>
            </a:r>
            <a:endParaRPr lang="en-GB" altLang="de-DE" sz="1800" dirty="0">
              <a:solidFill>
                <a:srgbClr val="006699"/>
              </a:solidFill>
              <a:sym typeface="Symbol" pitchFamily="18" charset="2"/>
            </a:endParaRPr>
          </a:p>
          <a:p>
            <a:pPr marL="1343025" lvl="3" indent="-180975">
              <a:spcBef>
                <a:spcPct val="0"/>
              </a:spcBef>
              <a:spcAft>
                <a:spcPts val="600"/>
              </a:spcAft>
              <a:buFontTx/>
              <a:buChar char="-"/>
            </a:pPr>
            <a:r>
              <a:rPr lang="en-GB" altLang="de-DE" sz="1800" dirty="0" smtClean="0">
                <a:solidFill>
                  <a:srgbClr val="006699"/>
                </a:solidFill>
                <a:sym typeface="Symbol" pitchFamily="18" charset="2"/>
              </a:rPr>
              <a:t>targeted organism group (terrestrial, semi-aquatic, aquatic)</a:t>
            </a:r>
          </a:p>
          <a:p>
            <a:pPr marL="1343025" lvl="3" indent="-180975">
              <a:spcBef>
                <a:spcPct val="0"/>
              </a:spcBef>
              <a:spcAft>
                <a:spcPts val="600"/>
              </a:spcAft>
              <a:buFontTx/>
              <a:buChar char="-"/>
            </a:pPr>
            <a:r>
              <a:rPr lang="en-GB" altLang="de-DE" sz="1800" dirty="0" smtClean="0">
                <a:solidFill>
                  <a:srgbClr val="006699"/>
                </a:solidFill>
                <a:sym typeface="Symbol" pitchFamily="18" charset="2"/>
              </a:rPr>
              <a:t>specific habitat needs (e.g. microhabitats)</a:t>
            </a:r>
            <a:endParaRPr lang="en-GB" altLang="de-DE" sz="1800" dirty="0">
              <a:solidFill>
                <a:srgbClr val="006699"/>
              </a:solidFill>
              <a:sym typeface="Symbol" pitchFamily="18" charset="2"/>
            </a:endParaRPr>
          </a:p>
          <a:p>
            <a:pPr marL="1343025" lvl="3" indent="-180975">
              <a:spcBef>
                <a:spcPct val="0"/>
              </a:spcBef>
              <a:spcAft>
                <a:spcPts val="600"/>
              </a:spcAft>
              <a:buFontTx/>
              <a:buChar char="-"/>
            </a:pPr>
            <a:r>
              <a:rPr lang="en-GB" altLang="de-DE" sz="1800" dirty="0">
                <a:solidFill>
                  <a:srgbClr val="006699"/>
                </a:solidFill>
                <a:sym typeface="Symbol" pitchFamily="18" charset="2"/>
              </a:rPr>
              <a:t>possible constraints (e.g. </a:t>
            </a:r>
            <a:r>
              <a:rPr lang="en-GB" altLang="de-DE" sz="1800" dirty="0" smtClean="0">
                <a:solidFill>
                  <a:srgbClr val="006699"/>
                </a:solidFill>
                <a:sym typeface="Symbol" pitchFamily="18" charset="2"/>
              </a:rPr>
              <a:t>source pop., </a:t>
            </a:r>
            <a:r>
              <a:rPr lang="en-GB" altLang="de-DE" sz="1800" dirty="0">
                <a:solidFill>
                  <a:srgbClr val="006699"/>
                </a:solidFill>
                <a:sym typeface="Symbol" pitchFamily="18" charset="2"/>
              </a:rPr>
              <a:t>water quality, hydrology, sediment) </a:t>
            </a:r>
          </a:p>
        </p:txBody>
      </p:sp>
      <p:sp>
        <p:nvSpPr>
          <p:cNvPr id="2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Summary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Tree>
    <p:extLst>
      <p:ext uri="{BB962C8B-B14F-4D97-AF65-F5344CB8AC3E}">
        <p14:creationId xmlns:p14="http://schemas.microsoft.com/office/powerpoint/2010/main" val="202519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5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5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15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5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50">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50">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5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7" name="Rectangle 4"/>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8" name="Rectangle 5"/>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9" name="Rectangle 6"/>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50" name="Text Box 52"/>
          <p:cNvSpPr txBox="1">
            <a:spLocks noChangeArrowheads="1"/>
          </p:cNvSpPr>
          <p:nvPr/>
        </p:nvSpPr>
        <p:spPr bwMode="auto">
          <a:xfrm>
            <a:off x="246063" y="1000125"/>
            <a:ext cx="9155112" cy="5247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rPr>
              <a:t>How can we improve?  - selection of measures</a:t>
            </a:r>
            <a:endParaRPr lang="en-GB" altLang="de-DE" sz="2000" b="1" dirty="0">
              <a:solidFill>
                <a:srgbClr val="006699"/>
              </a:solidFill>
            </a:endParaRPr>
          </a:p>
          <a:p>
            <a:pPr lvl="2">
              <a:spcBef>
                <a:spcPts val="1200"/>
              </a:spcBef>
              <a:spcAft>
                <a:spcPts val="600"/>
              </a:spcAft>
              <a:buFontTx/>
              <a:buChar char="-"/>
            </a:pPr>
            <a:r>
              <a:rPr lang="en-GB" altLang="de-DE" sz="1800" dirty="0" smtClean="0">
                <a:solidFill>
                  <a:srgbClr val="006699"/>
                </a:solidFill>
                <a:sym typeface="Symbol" pitchFamily="18" charset="2"/>
              </a:rPr>
              <a:t>Set clear, measurable, </a:t>
            </a:r>
            <a:r>
              <a:rPr lang="en-GB" altLang="de-DE" sz="1800" b="1" dirty="0" smtClean="0">
                <a:solidFill>
                  <a:srgbClr val="006699"/>
                </a:solidFill>
                <a:sym typeface="Symbol" pitchFamily="18" charset="2"/>
              </a:rPr>
              <a:t>realistic</a:t>
            </a:r>
            <a:r>
              <a:rPr lang="en-GB" altLang="de-DE" sz="1800" dirty="0" smtClean="0">
                <a:solidFill>
                  <a:srgbClr val="006699"/>
                </a:solidFill>
                <a:sym typeface="Symbol" pitchFamily="18" charset="2"/>
              </a:rPr>
              <a:t> objectives</a:t>
            </a:r>
            <a:r>
              <a:rPr lang="en-GB" altLang="de-DE" sz="1800" dirty="0">
                <a:solidFill>
                  <a:srgbClr val="006699"/>
                </a:solidFill>
                <a:sym typeface="Symbol" pitchFamily="18" charset="2"/>
              </a:rPr>
              <a:t> </a:t>
            </a:r>
            <a:r>
              <a:rPr lang="en-GB" altLang="de-DE" sz="1800" dirty="0" smtClean="0">
                <a:solidFill>
                  <a:srgbClr val="006699"/>
                </a:solidFill>
                <a:sym typeface="Symbol" pitchFamily="18" charset="2"/>
              </a:rPr>
              <a:t>(given catchment and river char.)</a:t>
            </a:r>
          </a:p>
          <a:p>
            <a:pPr lvl="2">
              <a:spcBef>
                <a:spcPts val="1200"/>
              </a:spcBef>
              <a:spcAft>
                <a:spcPts val="600"/>
              </a:spcAft>
              <a:buFontTx/>
              <a:buChar char="-"/>
            </a:pPr>
            <a:r>
              <a:rPr lang="en-GB" altLang="de-DE" sz="1800" dirty="0" smtClean="0">
                <a:solidFill>
                  <a:srgbClr val="006699"/>
                </a:solidFill>
                <a:sym typeface="Symbol" pitchFamily="18" charset="2"/>
              </a:rPr>
              <a:t>Identify main pressures / bottlenecks and constraints!</a:t>
            </a:r>
          </a:p>
          <a:p>
            <a:pPr lvl="2">
              <a:spcBef>
                <a:spcPts val="1200"/>
              </a:spcBef>
              <a:spcAft>
                <a:spcPts val="1200"/>
              </a:spcAft>
              <a:buFontTx/>
              <a:buChar char="-"/>
            </a:pPr>
            <a:r>
              <a:rPr lang="en-GB" altLang="de-DE" sz="1800" dirty="0" smtClean="0">
                <a:solidFill>
                  <a:srgbClr val="006699"/>
                </a:solidFill>
                <a:sym typeface="Symbol" pitchFamily="18" charset="2"/>
              </a:rPr>
              <a:t>Select appropriate approach</a:t>
            </a:r>
          </a:p>
          <a:p>
            <a:pPr marL="1343025" lvl="3" indent="-180975">
              <a:spcBef>
                <a:spcPct val="0"/>
              </a:spcBef>
              <a:spcAft>
                <a:spcPts val="600"/>
              </a:spcAft>
              <a:buFontTx/>
              <a:buChar char="-"/>
            </a:pPr>
            <a:r>
              <a:rPr lang="en-GB" altLang="de-DE" sz="1800" dirty="0">
                <a:solidFill>
                  <a:srgbClr val="006699"/>
                </a:solidFill>
                <a:sym typeface="Symbol" pitchFamily="18" charset="2"/>
              </a:rPr>
              <a:t>catchment or reach-scale sufficient?</a:t>
            </a:r>
          </a:p>
          <a:p>
            <a:pPr marL="1343025" lvl="3" indent="-180975">
              <a:spcBef>
                <a:spcPct val="0"/>
              </a:spcBef>
              <a:spcAft>
                <a:spcPts val="600"/>
              </a:spcAft>
              <a:buFontTx/>
              <a:buChar char="-"/>
            </a:pPr>
            <a:r>
              <a:rPr lang="en-GB" altLang="de-DE" sz="1800" dirty="0">
                <a:solidFill>
                  <a:srgbClr val="006699"/>
                </a:solidFill>
                <a:sym typeface="Symbol" pitchFamily="18" charset="2"/>
              </a:rPr>
              <a:t>active or passive restoration?</a:t>
            </a:r>
          </a:p>
          <a:p>
            <a:pPr lvl="2">
              <a:spcBef>
                <a:spcPts val="1200"/>
              </a:spcBef>
              <a:spcAft>
                <a:spcPts val="600"/>
              </a:spcAft>
              <a:buFontTx/>
              <a:buChar char="-"/>
            </a:pPr>
            <a:r>
              <a:rPr lang="en-GB" altLang="de-DE" sz="1800" dirty="0" smtClean="0">
                <a:solidFill>
                  <a:srgbClr val="006699"/>
                </a:solidFill>
                <a:sym typeface="Symbol" pitchFamily="18" charset="2"/>
              </a:rPr>
              <a:t>Select measures and consider river type, organism group, constraints…</a:t>
            </a:r>
          </a:p>
          <a:p>
            <a:pPr lvl="2">
              <a:spcBef>
                <a:spcPts val="1200"/>
              </a:spcBef>
              <a:spcAft>
                <a:spcPts val="600"/>
              </a:spcAft>
              <a:buFontTx/>
              <a:buChar char="-"/>
            </a:pPr>
            <a:r>
              <a:rPr lang="en-GB" altLang="de-DE" sz="1800" dirty="0">
                <a:solidFill>
                  <a:srgbClr val="006699"/>
                </a:solidFill>
                <a:sym typeface="Symbol" pitchFamily="18" charset="2"/>
              </a:rPr>
              <a:t>Monitoring (high </a:t>
            </a:r>
            <a:r>
              <a:rPr lang="en-GB" altLang="de-DE" sz="1800" dirty="0" smtClean="0">
                <a:solidFill>
                  <a:srgbClr val="006699"/>
                </a:solidFill>
                <a:sym typeface="Symbol" pitchFamily="18" charset="2"/>
              </a:rPr>
              <a:t>variability, changes over time)</a:t>
            </a:r>
            <a:endParaRPr lang="en-GB" altLang="de-DE" sz="1800" dirty="0">
              <a:solidFill>
                <a:srgbClr val="006699"/>
              </a:solidFill>
              <a:sym typeface="Symbol" pitchFamily="18" charset="2"/>
            </a:endParaRPr>
          </a:p>
          <a:p>
            <a:pPr lvl="2">
              <a:spcBef>
                <a:spcPts val="1200"/>
              </a:spcBef>
              <a:spcAft>
                <a:spcPts val="600"/>
              </a:spcAft>
              <a:buFontTx/>
              <a:buChar char="-"/>
            </a:pPr>
            <a:r>
              <a:rPr lang="en-GB" altLang="de-DE" sz="1800" dirty="0">
                <a:solidFill>
                  <a:srgbClr val="006699"/>
                </a:solidFill>
                <a:sym typeface="Symbol" pitchFamily="18" charset="2"/>
              </a:rPr>
              <a:t>Assess (</a:t>
            </a:r>
            <a:r>
              <a:rPr lang="en-GB" altLang="de-DE" sz="1800" dirty="0" smtClean="0">
                <a:solidFill>
                  <a:srgbClr val="006699"/>
                </a:solidFill>
                <a:sym typeface="Symbol" pitchFamily="18" charset="2"/>
              </a:rPr>
              <a:t>including </a:t>
            </a:r>
            <a:r>
              <a:rPr lang="en-GB" altLang="de-DE" sz="1800" dirty="0">
                <a:solidFill>
                  <a:srgbClr val="006699"/>
                </a:solidFill>
                <a:sym typeface="Symbol" pitchFamily="18" charset="2"/>
              </a:rPr>
              <a:t>terrestrial groups and ES)</a:t>
            </a:r>
          </a:p>
          <a:p>
            <a:pPr lvl="2">
              <a:spcBef>
                <a:spcPts val="1200"/>
              </a:spcBef>
              <a:spcAft>
                <a:spcPts val="600"/>
              </a:spcAft>
              <a:buFontTx/>
              <a:buChar char="-"/>
            </a:pPr>
            <a:r>
              <a:rPr lang="en-GB" altLang="de-DE" sz="1800" dirty="0">
                <a:solidFill>
                  <a:srgbClr val="006699"/>
                </a:solidFill>
                <a:sym typeface="Symbol" pitchFamily="18" charset="2"/>
              </a:rPr>
              <a:t>Adaptive management</a:t>
            </a:r>
          </a:p>
          <a:p>
            <a:pPr lvl="2">
              <a:spcBef>
                <a:spcPts val="1200"/>
              </a:spcBef>
              <a:spcAft>
                <a:spcPts val="600"/>
              </a:spcAft>
              <a:buFontTx/>
              <a:buChar char="-"/>
            </a:pPr>
            <a:r>
              <a:rPr lang="en-GB" altLang="de-DE" sz="1800" dirty="0">
                <a:solidFill>
                  <a:srgbClr val="006699"/>
                </a:solidFill>
                <a:sym typeface="Symbol" pitchFamily="18" charset="2"/>
              </a:rPr>
              <a:t>Try</a:t>
            </a:r>
            <a:r>
              <a:rPr lang="en-GB" altLang="de-DE" sz="1800" dirty="0" smtClean="0">
                <a:solidFill>
                  <a:srgbClr val="006699"/>
                </a:solidFill>
                <a:sym typeface="Symbol" pitchFamily="18" charset="2"/>
              </a:rPr>
              <a:t>!</a:t>
            </a:r>
            <a:endParaRPr lang="en-GB" altLang="de-DE" sz="1800" dirty="0">
              <a:solidFill>
                <a:srgbClr val="006699"/>
              </a:solidFill>
              <a:sym typeface="Symbol" pitchFamily="18" charset="2"/>
            </a:endParaRPr>
          </a:p>
        </p:txBody>
      </p:sp>
      <p:sp>
        <p:nvSpPr>
          <p:cNvPr id="19" name="AutoShape 4" descr="Bildergebnis für new"/>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25"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Summary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pic>
        <p:nvPicPr>
          <p:cNvPr id="11" name="Picture 2" descr="https://socialmediacafeliverpool.files.wordpress.com/2012/03/image-removed-due-to-copyright-infringemen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499" t="22476" r="14286" b="31138"/>
          <a:stretch/>
        </p:blipFill>
        <p:spPr bwMode="auto">
          <a:xfrm>
            <a:off x="6636544" y="4691063"/>
            <a:ext cx="1898650" cy="1750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443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50">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50">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50">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5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2"/>
          <p:cNvSpPr txBox="1">
            <a:spLocks noChangeArrowheads="1"/>
          </p:cNvSpPr>
          <p:nvPr/>
        </p:nvSpPr>
        <p:spPr bwMode="auto">
          <a:xfrm>
            <a:off x="-800100" y="-681038"/>
            <a:ext cx="2959100" cy="778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7239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2">
              <a:spcBef>
                <a:spcPct val="0"/>
              </a:spcBef>
              <a:spcAft>
                <a:spcPct val="25000"/>
              </a:spcAft>
            </a:pPr>
            <a:r>
              <a:rPr lang="en-GB" altLang="de-DE" sz="50000" dirty="0">
                <a:solidFill>
                  <a:srgbClr val="ACDFF6"/>
                </a:solidFill>
                <a:latin typeface="Aldine401 BT" pitchFamily="18" charset="0"/>
                <a:cs typeface="Times New Roman" pitchFamily="18" charset="0"/>
                <a:sym typeface="Symbol" pitchFamily="18" charset="2"/>
              </a:rPr>
              <a:t>1</a:t>
            </a:r>
          </a:p>
        </p:txBody>
      </p:sp>
      <p:sp>
        <p:nvSpPr>
          <p:cNvPr id="5123" name="Text Box 52"/>
          <p:cNvSpPr txBox="1">
            <a:spLocks noChangeArrowheads="1"/>
          </p:cNvSpPr>
          <p:nvPr/>
        </p:nvSpPr>
        <p:spPr bwMode="auto">
          <a:xfrm>
            <a:off x="444500" y="2212975"/>
            <a:ext cx="8897938"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7239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2">
              <a:spcBef>
                <a:spcPct val="0"/>
              </a:spcBef>
              <a:spcAft>
                <a:spcPct val="25000"/>
              </a:spcAft>
            </a:pPr>
            <a:r>
              <a:rPr lang="en-GB" altLang="de-DE" sz="6600" dirty="0" smtClean="0">
                <a:solidFill>
                  <a:srgbClr val="006699"/>
                </a:solidFill>
                <a:sym typeface="Symbol" pitchFamily="18" charset="2"/>
              </a:rPr>
              <a:t>General principles and approaches</a:t>
            </a:r>
            <a:endParaRPr lang="en-GB" altLang="de-DE" sz="6600" dirty="0">
              <a:solidFill>
                <a:srgbClr val="006699"/>
              </a:solidFill>
              <a:sym typeface="Symbol" pitchFamily="18" charset="2"/>
            </a:endParaRP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7" name="Rectangle 4"/>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8" name="Rectangle 5"/>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9" name="Rectangle 6"/>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50" name="Text Box 52"/>
          <p:cNvSpPr txBox="1">
            <a:spLocks noChangeArrowheads="1"/>
          </p:cNvSpPr>
          <p:nvPr/>
        </p:nvSpPr>
        <p:spPr bwMode="auto">
          <a:xfrm>
            <a:off x="246063" y="1000125"/>
            <a:ext cx="8897937" cy="2477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rPr>
              <a:t>Holistic vs. </a:t>
            </a:r>
            <a:r>
              <a:rPr lang="en-GB" altLang="de-DE" sz="2000" b="1" dirty="0" err="1" smtClean="0">
                <a:solidFill>
                  <a:srgbClr val="006699"/>
                </a:solidFill>
              </a:rPr>
              <a:t>sectoral</a:t>
            </a:r>
            <a:endParaRPr lang="en-GB" altLang="de-DE" sz="2000" b="1" dirty="0">
              <a:solidFill>
                <a:srgbClr val="006699"/>
              </a:solidFill>
            </a:endParaRPr>
          </a:p>
          <a:p>
            <a:pPr lvl="2">
              <a:spcBef>
                <a:spcPct val="0"/>
              </a:spcBef>
              <a:spcAft>
                <a:spcPts val="1200"/>
              </a:spcAft>
              <a:buFontTx/>
              <a:buChar char="-"/>
            </a:pPr>
            <a:r>
              <a:rPr lang="en-GB" altLang="de-DE" sz="1800" dirty="0" smtClean="0">
                <a:solidFill>
                  <a:srgbClr val="006699"/>
                </a:solidFill>
                <a:sym typeface="Symbol" pitchFamily="18" charset="2"/>
              </a:rPr>
              <a:t>Apply river restoration in the broader context of river management</a:t>
            </a:r>
          </a:p>
          <a:p>
            <a:pPr lvl="2">
              <a:spcBef>
                <a:spcPct val="0"/>
              </a:spcBef>
              <a:spcAft>
                <a:spcPts val="1200"/>
              </a:spcAft>
              <a:buFontTx/>
              <a:buChar char="-"/>
            </a:pPr>
            <a:r>
              <a:rPr lang="en-GB" altLang="de-DE" sz="1800" dirty="0" smtClean="0">
                <a:solidFill>
                  <a:srgbClr val="006699"/>
                </a:solidFill>
                <a:sym typeface="Symbol" pitchFamily="18" charset="2"/>
              </a:rPr>
              <a:t>Consider the different claims to rivers</a:t>
            </a:r>
          </a:p>
          <a:p>
            <a:pPr lvl="2">
              <a:spcBef>
                <a:spcPct val="0"/>
              </a:spcBef>
              <a:spcAft>
                <a:spcPts val="1200"/>
              </a:spcAft>
              <a:buFontTx/>
              <a:buChar char="-"/>
            </a:pPr>
            <a:r>
              <a:rPr lang="en-GB" altLang="de-DE" sz="1800" dirty="0" smtClean="0">
                <a:solidFill>
                  <a:srgbClr val="006699"/>
                </a:solidFill>
                <a:sym typeface="Symbol" pitchFamily="18" charset="2"/>
              </a:rPr>
              <a:t>Conflicts (e.g. restoration vs. agricultural use), but also…</a:t>
            </a:r>
          </a:p>
          <a:p>
            <a:pPr lvl="2">
              <a:spcBef>
                <a:spcPct val="0"/>
              </a:spcBef>
              <a:spcAft>
                <a:spcPts val="1200"/>
              </a:spcAft>
              <a:buFontTx/>
              <a:buChar char="-"/>
            </a:pPr>
            <a:r>
              <a:rPr lang="en-GB" altLang="de-DE" sz="1800" dirty="0" smtClean="0">
                <a:solidFill>
                  <a:srgbClr val="006699"/>
                </a:solidFill>
                <a:sym typeface="Symbol" pitchFamily="18" charset="2"/>
              </a:rPr>
              <a:t>Synergies (e.g. restoration and flood protection, eco-services in general)</a:t>
            </a:r>
          </a:p>
          <a:p>
            <a:pPr lvl="2">
              <a:spcBef>
                <a:spcPct val="0"/>
              </a:spcBef>
              <a:spcAft>
                <a:spcPts val="1200"/>
              </a:spcAft>
              <a:buFontTx/>
              <a:buChar char="-"/>
            </a:pPr>
            <a:r>
              <a:rPr lang="en-GB" altLang="de-DE" sz="1800" dirty="0" smtClean="0">
                <a:solidFill>
                  <a:srgbClr val="006699"/>
                </a:solidFill>
                <a:sym typeface="Symbol" pitchFamily="18" charset="2"/>
              </a:rPr>
              <a:t>Stakeholder involvement, public participation</a:t>
            </a:r>
          </a:p>
        </p:txBody>
      </p:sp>
      <p:pic>
        <p:nvPicPr>
          <p:cNvPr id="9" name="Picture 8" descr="http://villmarer-nachrichten.de/guelle180605.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6100" y="3896069"/>
            <a:ext cx="4032000" cy="2562582"/>
          </a:xfrm>
          <a:prstGeom prst="rect">
            <a:avLst/>
          </a:prstGeom>
          <a:noFill/>
          <a:ln w="12700">
            <a:solidFill>
              <a:srgbClr val="DDF2FB"/>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67"/>
          <p:cNvSpPr txBox="1">
            <a:spLocks noChangeArrowheads="1"/>
          </p:cNvSpPr>
          <p:nvPr/>
        </p:nvSpPr>
        <p:spPr bwMode="auto">
          <a:xfrm>
            <a:off x="2984500" y="6459538"/>
            <a:ext cx="59531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r">
              <a:spcBef>
                <a:spcPct val="0"/>
              </a:spcBef>
              <a:spcAft>
                <a:spcPct val="25000"/>
              </a:spcAft>
            </a:pPr>
            <a:r>
              <a:rPr lang="en-GB" altLang="de-DE" sz="1200" b="0" dirty="0">
                <a:solidFill>
                  <a:srgbClr val="006699"/>
                </a:solidFill>
                <a:sym typeface="Symbol" pitchFamily="18" charset="2"/>
              </a:rPr>
              <a:t>Photos: </a:t>
            </a:r>
            <a:r>
              <a:rPr lang="en-GB" altLang="de-DE" sz="1200" b="0" dirty="0" err="1">
                <a:solidFill>
                  <a:srgbClr val="006699"/>
                </a:solidFill>
                <a:sym typeface="Symbol" pitchFamily="18" charset="2"/>
              </a:rPr>
              <a:t>Hydrotec</a:t>
            </a:r>
            <a:r>
              <a:rPr lang="en-GB" altLang="de-DE" sz="1200" b="0" dirty="0" smtClean="0">
                <a:solidFill>
                  <a:srgbClr val="006699"/>
                </a:solidFill>
                <a:sym typeface="Symbol" pitchFamily="18" charset="2"/>
              </a:rPr>
              <a:t>, BUND</a:t>
            </a:r>
            <a:endParaRPr lang="en-GB" altLang="de-DE" sz="1200" b="0" dirty="0">
              <a:solidFill>
                <a:srgbClr val="006699"/>
              </a:solidFill>
              <a:sym typeface="Symbol" pitchFamily="18" charset="2"/>
            </a:endParaRPr>
          </a:p>
        </p:txBody>
      </p:sp>
      <p:sp>
        <p:nvSpPr>
          <p:cNvPr id="11" name="Text Box 67"/>
          <p:cNvSpPr txBox="1">
            <a:spLocks noChangeArrowheads="1"/>
          </p:cNvSpPr>
          <p:nvPr/>
        </p:nvSpPr>
        <p:spPr bwMode="auto">
          <a:xfrm>
            <a:off x="546100" y="3532533"/>
            <a:ext cx="4032000" cy="369332"/>
          </a:xfrm>
          <a:prstGeom prst="rect">
            <a:avLst/>
          </a:prstGeom>
          <a:solidFill>
            <a:srgbClr val="DDF2FB"/>
          </a:solidFill>
          <a:ln w="25400">
            <a:solidFill>
              <a:srgbClr val="DDF2FB"/>
            </a:solidFill>
          </a:ln>
          <a:effectLst/>
        </p:spPr>
        <p:txBody>
          <a:bodyPr wrap="square">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ctr">
              <a:spcBef>
                <a:spcPct val="0"/>
              </a:spcBef>
              <a:spcAft>
                <a:spcPct val="25000"/>
              </a:spcAft>
            </a:pPr>
            <a:r>
              <a:rPr lang="en-GB" altLang="de-DE" sz="1800" dirty="0" smtClean="0">
                <a:solidFill>
                  <a:srgbClr val="006699"/>
                </a:solidFill>
                <a:sym typeface="Symbol" pitchFamily="18" charset="2"/>
              </a:rPr>
              <a:t>Conflicts</a:t>
            </a:r>
            <a:endParaRPr lang="en-GB" altLang="de-DE" sz="1800" dirty="0">
              <a:solidFill>
                <a:srgbClr val="006699"/>
              </a:solidFill>
              <a:sym typeface="Symbol" pitchFamily="18" charset="2"/>
            </a:endParaRPr>
          </a:p>
        </p:txBody>
      </p:sp>
      <p:sp>
        <p:nvSpPr>
          <p:cNvPr id="12" name="Text Box 67"/>
          <p:cNvSpPr txBox="1">
            <a:spLocks noChangeArrowheads="1"/>
          </p:cNvSpPr>
          <p:nvPr/>
        </p:nvSpPr>
        <p:spPr bwMode="auto">
          <a:xfrm>
            <a:off x="4789488" y="3528287"/>
            <a:ext cx="4032000" cy="369332"/>
          </a:xfrm>
          <a:prstGeom prst="rect">
            <a:avLst/>
          </a:prstGeom>
          <a:solidFill>
            <a:srgbClr val="DDF2FB"/>
          </a:solidFill>
          <a:ln w="25400">
            <a:solidFill>
              <a:srgbClr val="DDF2FB"/>
            </a:solidFill>
          </a:ln>
          <a:effectLst/>
        </p:spPr>
        <p:txBody>
          <a:bodyPr wrap="square">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ctr">
              <a:spcBef>
                <a:spcPct val="0"/>
              </a:spcBef>
              <a:spcAft>
                <a:spcPct val="25000"/>
              </a:spcAft>
            </a:pPr>
            <a:r>
              <a:rPr lang="en-GB" altLang="de-DE" sz="1800" dirty="0" smtClean="0">
                <a:solidFill>
                  <a:srgbClr val="006699"/>
                </a:solidFill>
                <a:sym typeface="Symbol" pitchFamily="18" charset="2"/>
              </a:rPr>
              <a:t>Synergies</a:t>
            </a:r>
            <a:endParaRPr lang="en-GB" altLang="de-DE" sz="1800" dirty="0">
              <a:solidFill>
                <a:srgbClr val="006699"/>
              </a:solidFill>
              <a:sym typeface="Symbol" pitchFamily="18" charset="2"/>
            </a:endParaRPr>
          </a:p>
        </p:txBody>
      </p:sp>
      <p:pic>
        <p:nvPicPr>
          <p:cNvPr id="6153" name="Picture 9" descr="http://vorort.bund.net/suedlicher-oberrhein/thumb.php?bild=http://vorort.bund.net/suedlicher-oberrhein/images/upload/rhein-zeichnung-11.jpg&amp;size=600"/>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89488" y="3896070"/>
            <a:ext cx="4032000" cy="2557540"/>
          </a:xfrm>
          <a:prstGeom prst="rect">
            <a:avLst/>
          </a:prstGeom>
          <a:noFill/>
          <a:ln w="12700">
            <a:solidFill>
              <a:srgbClr val="DDF2FB"/>
            </a:solidFill>
          </a:ln>
          <a:extLst>
            <a:ext uri="{909E8E84-426E-40DD-AFC4-6F175D3DCCD1}">
              <a14:hiddenFill xmlns:a14="http://schemas.microsoft.com/office/drawing/2010/main">
                <a:solidFill>
                  <a:srgbClr val="FFFFFF"/>
                </a:solidFill>
              </a14:hiddenFill>
            </a:ext>
          </a:extLst>
        </p:spPr>
      </p:pic>
      <p:sp>
        <p:nvSpPr>
          <p:cNvPr id="26"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General principles and approaches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7" name="Rectangle 4"/>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8" name="Rectangle 5"/>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9" name="Rectangle 6"/>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50" name="Text Box 52"/>
          <p:cNvSpPr txBox="1">
            <a:spLocks noChangeArrowheads="1"/>
          </p:cNvSpPr>
          <p:nvPr/>
        </p:nvSpPr>
        <p:spPr bwMode="auto">
          <a:xfrm>
            <a:off x="246063" y="1000125"/>
            <a:ext cx="8897937" cy="2046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rPr>
              <a:t>Catchment vs. reach-scale restoration</a:t>
            </a:r>
            <a:endParaRPr lang="en-GB" altLang="de-DE" sz="2000" b="1" dirty="0">
              <a:solidFill>
                <a:srgbClr val="006699"/>
              </a:solidFill>
            </a:endParaRPr>
          </a:p>
          <a:p>
            <a:pPr lvl="2">
              <a:spcBef>
                <a:spcPct val="0"/>
              </a:spcBef>
              <a:spcAft>
                <a:spcPts val="1200"/>
              </a:spcAft>
              <a:buFontTx/>
              <a:buChar char="-"/>
            </a:pPr>
            <a:r>
              <a:rPr lang="en-GB" altLang="de-DE" sz="1800" dirty="0">
                <a:solidFill>
                  <a:srgbClr val="006699"/>
                </a:solidFill>
                <a:sym typeface="Symbol" pitchFamily="18" charset="2"/>
              </a:rPr>
              <a:t>Apply river restoration </a:t>
            </a:r>
            <a:r>
              <a:rPr lang="en-GB" altLang="de-DE" sz="1800" dirty="0" smtClean="0">
                <a:solidFill>
                  <a:srgbClr val="006699"/>
                </a:solidFill>
                <a:sym typeface="Symbol" pitchFamily="18" charset="2"/>
              </a:rPr>
              <a:t>in a catchment context</a:t>
            </a:r>
          </a:p>
          <a:p>
            <a:pPr lvl="2">
              <a:spcBef>
                <a:spcPct val="0"/>
              </a:spcBef>
              <a:spcAft>
                <a:spcPts val="1200"/>
              </a:spcAft>
              <a:buFontTx/>
              <a:buChar char="-"/>
            </a:pPr>
            <a:r>
              <a:rPr lang="en-GB" altLang="de-DE" sz="1800" dirty="0" smtClean="0">
                <a:solidFill>
                  <a:srgbClr val="006699"/>
                </a:solidFill>
                <a:sym typeface="Symbol" pitchFamily="18" charset="2"/>
              </a:rPr>
              <a:t>Multiple pressures at different spatial scales </a:t>
            </a:r>
            <a:r>
              <a:rPr lang="en-GB" altLang="de-DE" sz="1800" dirty="0" smtClean="0">
                <a:solidFill>
                  <a:srgbClr val="006699"/>
                </a:solidFill>
                <a:sym typeface="Wingdings"/>
              </a:rPr>
              <a:t> must be considered</a:t>
            </a:r>
          </a:p>
          <a:p>
            <a:pPr lvl="2">
              <a:spcBef>
                <a:spcPct val="0"/>
              </a:spcBef>
              <a:spcAft>
                <a:spcPts val="1200"/>
              </a:spcAft>
              <a:buFontTx/>
              <a:buChar char="-"/>
            </a:pPr>
            <a:r>
              <a:rPr lang="en-GB" altLang="de-DE" sz="1800" dirty="0" smtClean="0">
                <a:solidFill>
                  <a:srgbClr val="006699"/>
                </a:solidFill>
                <a:sym typeface="Symbol" pitchFamily="18" charset="2"/>
              </a:rPr>
              <a:t>Large-scale pressures (e.g. land use) can constrain reach-scale restoration</a:t>
            </a:r>
          </a:p>
          <a:p>
            <a:pPr lvl="2">
              <a:spcBef>
                <a:spcPct val="0"/>
              </a:spcBef>
              <a:spcAft>
                <a:spcPts val="1200"/>
              </a:spcAft>
              <a:buFontTx/>
              <a:buChar char="-"/>
            </a:pPr>
            <a:r>
              <a:rPr lang="en-GB" altLang="de-DE" sz="1800" dirty="0" smtClean="0">
                <a:solidFill>
                  <a:srgbClr val="006699"/>
                </a:solidFill>
                <a:sym typeface="Symbol" pitchFamily="18" charset="2"/>
              </a:rPr>
              <a:t>Hierarchy: Water pollution, nutrient / fine sediment, hydrology, morphology</a:t>
            </a:r>
          </a:p>
        </p:txBody>
      </p:sp>
      <p:pic>
        <p:nvPicPr>
          <p:cNvPr id="13" name="Grafik 12"/>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45957" y="3182328"/>
            <a:ext cx="4923971" cy="3583533"/>
          </a:xfrm>
          <a:prstGeom prst="rect">
            <a:avLst/>
          </a:prstGeom>
        </p:spPr>
      </p:pic>
      <p:sp>
        <p:nvSpPr>
          <p:cNvPr id="22"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General principles and approaches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Tree>
    <p:extLst>
      <p:ext uri="{BB962C8B-B14F-4D97-AF65-F5344CB8AC3E}">
        <p14:creationId xmlns:p14="http://schemas.microsoft.com/office/powerpoint/2010/main" val="1927373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7" name="Rectangle 4"/>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8" name="Rectangle 5"/>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9" name="Rectangle 6"/>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50" name="Text Box 52"/>
          <p:cNvSpPr txBox="1">
            <a:spLocks noChangeArrowheads="1"/>
          </p:cNvSpPr>
          <p:nvPr/>
        </p:nvSpPr>
        <p:spPr bwMode="auto">
          <a:xfrm>
            <a:off x="246063" y="1000125"/>
            <a:ext cx="8897937"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rPr>
              <a:t>Processes vs. forms</a:t>
            </a:r>
            <a:endParaRPr lang="en-GB" altLang="de-DE" sz="2000" b="1" dirty="0">
              <a:solidFill>
                <a:srgbClr val="006699"/>
              </a:solidFill>
            </a:endParaRPr>
          </a:p>
          <a:p>
            <a:pPr lvl="2">
              <a:spcBef>
                <a:spcPct val="0"/>
              </a:spcBef>
              <a:spcAft>
                <a:spcPts val="1200"/>
              </a:spcAft>
              <a:buFontTx/>
              <a:buChar char="-"/>
            </a:pPr>
            <a:r>
              <a:rPr lang="en-GB" altLang="de-DE" sz="1800" dirty="0" smtClean="0">
                <a:solidFill>
                  <a:srgbClr val="006699"/>
                </a:solidFill>
                <a:sym typeface="Symbol" pitchFamily="18" charset="2"/>
              </a:rPr>
              <a:t>Passive restoration: Restoring natural channel dynamics</a:t>
            </a:r>
          </a:p>
          <a:p>
            <a:pPr lvl="2">
              <a:spcBef>
                <a:spcPct val="0"/>
              </a:spcBef>
              <a:spcAft>
                <a:spcPts val="1200"/>
              </a:spcAft>
              <a:buFontTx/>
              <a:buChar char="-"/>
            </a:pPr>
            <a:r>
              <a:rPr lang="en-GB" altLang="de-DE" sz="1800" dirty="0" smtClean="0">
                <a:solidFill>
                  <a:srgbClr val="006699"/>
                </a:solidFill>
                <a:sym typeface="Symbol" pitchFamily="18" charset="2"/>
              </a:rPr>
              <a:t>Active restoration: Building channel features</a:t>
            </a:r>
          </a:p>
          <a:p>
            <a:pPr lvl="2">
              <a:spcBef>
                <a:spcPct val="0"/>
              </a:spcBef>
              <a:spcAft>
                <a:spcPts val="1200"/>
              </a:spcAft>
              <a:buFontTx/>
              <a:buChar char="-"/>
            </a:pPr>
            <a:r>
              <a:rPr lang="en-GB" altLang="de-DE" sz="1800" dirty="0" smtClean="0">
                <a:solidFill>
                  <a:srgbClr val="006699"/>
                </a:solidFill>
                <a:sym typeface="Symbol" pitchFamily="18" charset="2"/>
              </a:rPr>
              <a:t>Favour passive over active but not applicable in all reaches </a:t>
            </a:r>
            <a:br>
              <a:rPr lang="en-GB" altLang="de-DE" sz="1800" dirty="0" smtClean="0">
                <a:solidFill>
                  <a:srgbClr val="006699"/>
                </a:solidFill>
                <a:sym typeface="Symbol" pitchFamily="18" charset="2"/>
              </a:rPr>
            </a:br>
            <a:r>
              <a:rPr lang="en-GB" altLang="de-DE" sz="1800" dirty="0" smtClean="0">
                <a:solidFill>
                  <a:srgbClr val="006699"/>
                </a:solidFill>
                <a:sym typeface="Symbol" pitchFamily="18" charset="2"/>
              </a:rPr>
              <a:t>(e.g. altered morphogenic flows, sediment deficit, cohesive banks)</a:t>
            </a:r>
          </a:p>
        </p:txBody>
      </p:sp>
      <p:sp>
        <p:nvSpPr>
          <p:cNvPr id="9" name="Text Box 3"/>
          <p:cNvSpPr txBox="1">
            <a:spLocks noChangeArrowheads="1"/>
          </p:cNvSpPr>
          <p:nvPr/>
        </p:nvSpPr>
        <p:spPr bwMode="auto">
          <a:xfrm>
            <a:off x="546098" y="3111500"/>
            <a:ext cx="4032000" cy="369332"/>
          </a:xfrm>
          <a:prstGeom prst="rect">
            <a:avLst/>
          </a:prstGeom>
          <a:solidFill>
            <a:srgbClr val="DDF2FB"/>
          </a:solidFill>
          <a:ln w="25400">
            <a:solidFill>
              <a:srgbClr val="DDF2FB"/>
            </a:solidFill>
          </a:ln>
          <a:effectLst/>
        </p:spPr>
        <p:txBody>
          <a:bodyPr wrap="square">
            <a:spAutoFit/>
          </a:bodyPr>
          <a:lstStyle>
            <a:lvl1pPr algn="ctr" eaLnBrk="0" hangingPunct="0">
              <a:defRPr sz="800">
                <a:solidFill>
                  <a:schemeClr val="tx1"/>
                </a:solidFill>
                <a:latin typeface="Arial" charset="0"/>
              </a:defRPr>
            </a:lvl1pPr>
            <a:lvl2pPr marL="663575" indent="-187325"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spcAft>
                <a:spcPct val="25000"/>
              </a:spcAft>
            </a:pPr>
            <a:r>
              <a:rPr lang="en-GB" altLang="de-DE" sz="1800" b="1" dirty="0">
                <a:solidFill>
                  <a:srgbClr val="006699"/>
                </a:solidFill>
              </a:rPr>
              <a:t>P</a:t>
            </a:r>
            <a:r>
              <a:rPr lang="en-GB" altLang="de-DE" sz="1800" b="1" dirty="0" smtClean="0">
                <a:solidFill>
                  <a:srgbClr val="006699"/>
                </a:solidFill>
              </a:rPr>
              <a:t>assive restoration (processes)</a:t>
            </a:r>
            <a:endParaRPr lang="en-GB" altLang="de-DE" sz="1800" b="1" dirty="0">
              <a:solidFill>
                <a:srgbClr val="006699"/>
              </a:solidFill>
              <a:sym typeface="Symbol" pitchFamily="18" charset="2"/>
            </a:endParaRPr>
          </a:p>
        </p:txBody>
      </p:sp>
      <p:pic>
        <p:nvPicPr>
          <p:cNvPr id="17" name="Picture 69" descr="Scannen"/>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07166" y="3480832"/>
            <a:ext cx="4032000" cy="3031905"/>
          </a:xfrm>
          <a:prstGeom prst="rect">
            <a:avLst/>
          </a:prstGeom>
          <a:noFill/>
          <a:ln w="12700">
            <a:solidFill>
              <a:srgbClr val="DDF2FB"/>
            </a:solidFill>
            <a:miter lim="800000"/>
            <a:headEnd/>
            <a:tailEnd/>
          </a:ln>
          <a:extLst>
            <a:ext uri="{909E8E84-426E-40DD-AFC4-6F175D3DCCD1}">
              <a14:hiddenFill xmlns:a14="http://schemas.microsoft.com/office/drawing/2010/main">
                <a:solidFill>
                  <a:srgbClr val="FFFFFF"/>
                </a:solidFill>
              </a14:hiddenFill>
            </a:ext>
          </a:extLst>
        </p:spPr>
      </p:pic>
      <p:pic>
        <p:nvPicPr>
          <p:cNvPr id="18" name="Picture 9" descr="WÖA_83_Hörsel_inFR3_AM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7200" y="3494088"/>
            <a:ext cx="4032000" cy="3025885"/>
          </a:xfrm>
          <a:prstGeom prst="rect">
            <a:avLst/>
          </a:prstGeom>
          <a:noFill/>
          <a:ln w="12700">
            <a:solidFill>
              <a:srgbClr val="DDF2FB"/>
            </a:solidFill>
            <a:miter lim="800000"/>
            <a:headEnd/>
            <a:tailEnd/>
          </a:ln>
          <a:extLst>
            <a:ext uri="{909E8E84-426E-40DD-AFC4-6F175D3DCCD1}">
              <a14:hiddenFill xmlns:a14="http://schemas.microsoft.com/office/drawing/2010/main">
                <a:solidFill>
                  <a:srgbClr val="FFFFFF"/>
                </a:solidFill>
              </a14:hiddenFill>
            </a:ext>
          </a:extLst>
        </p:spPr>
      </p:pic>
      <p:sp>
        <p:nvSpPr>
          <p:cNvPr id="19" name="Text Box 3"/>
          <p:cNvSpPr txBox="1">
            <a:spLocks noChangeArrowheads="1"/>
          </p:cNvSpPr>
          <p:nvPr/>
        </p:nvSpPr>
        <p:spPr bwMode="auto">
          <a:xfrm>
            <a:off x="4807166" y="3104634"/>
            <a:ext cx="4032000" cy="369332"/>
          </a:xfrm>
          <a:prstGeom prst="rect">
            <a:avLst/>
          </a:prstGeom>
          <a:solidFill>
            <a:srgbClr val="DDF2FB"/>
          </a:solidFill>
          <a:ln w="25400">
            <a:solidFill>
              <a:srgbClr val="DDF2FB"/>
            </a:solidFill>
          </a:ln>
          <a:effectLst/>
        </p:spPr>
        <p:txBody>
          <a:bodyPr wrap="square">
            <a:spAutoFit/>
          </a:bodyPr>
          <a:lstStyle>
            <a:lvl1pPr algn="ctr" eaLnBrk="0" hangingPunct="0">
              <a:defRPr sz="800">
                <a:solidFill>
                  <a:schemeClr val="tx1"/>
                </a:solidFill>
                <a:latin typeface="Arial" charset="0"/>
              </a:defRPr>
            </a:lvl1pPr>
            <a:lvl2pPr marL="663575" indent="-187325"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spcAft>
                <a:spcPct val="25000"/>
              </a:spcAft>
            </a:pPr>
            <a:r>
              <a:rPr lang="en-GB" altLang="de-DE" sz="1800" b="1" dirty="0" smtClean="0">
                <a:solidFill>
                  <a:srgbClr val="006699"/>
                </a:solidFill>
              </a:rPr>
              <a:t>Active restoration (forms)</a:t>
            </a:r>
            <a:endParaRPr lang="en-GB" altLang="de-DE" sz="1800" b="1" dirty="0">
              <a:solidFill>
                <a:srgbClr val="006699"/>
              </a:solidFill>
              <a:sym typeface="Symbol" pitchFamily="18" charset="2"/>
            </a:endParaRPr>
          </a:p>
        </p:txBody>
      </p:sp>
      <p:sp>
        <p:nvSpPr>
          <p:cNvPr id="20" name="Text Box 67"/>
          <p:cNvSpPr txBox="1">
            <a:spLocks noChangeArrowheads="1"/>
          </p:cNvSpPr>
          <p:nvPr/>
        </p:nvSpPr>
        <p:spPr bwMode="auto">
          <a:xfrm>
            <a:off x="2984500" y="6488113"/>
            <a:ext cx="5953125"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423863" indent="490538" eaLnBrk="0" hangingPunct="0">
              <a:spcBef>
                <a:spcPct val="20000"/>
              </a:spcBef>
              <a:defRPr sz="2000">
                <a:solidFill>
                  <a:srgbClr val="333399"/>
                </a:solidFill>
                <a:latin typeface="Arial" charset="0"/>
              </a:defRPr>
            </a:lvl3pPr>
            <a:lvl4pPr marL="1150938" indent="555625" eaLnBrk="0" hangingPunct="0">
              <a:spcBef>
                <a:spcPct val="20000"/>
              </a:spcBef>
              <a:buChar char="–"/>
              <a:defRPr sz="2000">
                <a:solidFill>
                  <a:srgbClr val="333399"/>
                </a:solidFill>
                <a:latin typeface="Arial" charset="0"/>
              </a:defRPr>
            </a:lvl4pPr>
            <a:lvl5pPr marL="2114550" indent="-228600" eaLnBrk="0" hangingPunct="0">
              <a:spcBef>
                <a:spcPct val="20000"/>
              </a:spcBef>
              <a:buChar char="»"/>
              <a:defRPr sz="2000">
                <a:solidFill>
                  <a:srgbClr val="333399"/>
                </a:solidFill>
                <a:latin typeface="Arial" charset="0"/>
              </a:defRPr>
            </a:lvl5pPr>
            <a:lvl6pPr marL="2571750" indent="-228600" eaLnBrk="0" fontAlgn="base" hangingPunct="0">
              <a:spcBef>
                <a:spcPct val="20000"/>
              </a:spcBef>
              <a:spcAft>
                <a:spcPct val="0"/>
              </a:spcAft>
              <a:buChar char="»"/>
              <a:defRPr sz="2000">
                <a:solidFill>
                  <a:srgbClr val="333399"/>
                </a:solidFill>
                <a:latin typeface="Arial" charset="0"/>
              </a:defRPr>
            </a:lvl6pPr>
            <a:lvl7pPr marL="3028950" indent="-228600" eaLnBrk="0" fontAlgn="base" hangingPunct="0">
              <a:spcBef>
                <a:spcPct val="20000"/>
              </a:spcBef>
              <a:spcAft>
                <a:spcPct val="0"/>
              </a:spcAft>
              <a:buChar char="»"/>
              <a:defRPr sz="2000">
                <a:solidFill>
                  <a:srgbClr val="333399"/>
                </a:solidFill>
                <a:latin typeface="Arial" charset="0"/>
              </a:defRPr>
            </a:lvl7pPr>
            <a:lvl8pPr marL="3486150" indent="-228600" eaLnBrk="0" fontAlgn="base" hangingPunct="0">
              <a:spcBef>
                <a:spcPct val="20000"/>
              </a:spcBef>
              <a:spcAft>
                <a:spcPct val="0"/>
              </a:spcAft>
              <a:buChar char="»"/>
              <a:defRPr sz="2000">
                <a:solidFill>
                  <a:srgbClr val="333399"/>
                </a:solidFill>
                <a:latin typeface="Arial" charset="0"/>
              </a:defRPr>
            </a:lvl8pPr>
            <a:lvl9pPr marL="3943350" indent="-228600" eaLnBrk="0" fontAlgn="base" hangingPunct="0">
              <a:spcBef>
                <a:spcPct val="20000"/>
              </a:spcBef>
              <a:spcAft>
                <a:spcPct val="0"/>
              </a:spcAft>
              <a:buChar char="»"/>
              <a:defRPr sz="2000">
                <a:solidFill>
                  <a:srgbClr val="333399"/>
                </a:solidFill>
                <a:latin typeface="Arial" charset="0"/>
              </a:defRPr>
            </a:lvl9pPr>
          </a:lstStyle>
          <a:p>
            <a:pPr algn="r">
              <a:spcBef>
                <a:spcPct val="0"/>
              </a:spcBef>
              <a:spcAft>
                <a:spcPct val="25000"/>
              </a:spcAft>
            </a:pPr>
            <a:r>
              <a:rPr lang="en-GB" altLang="de-DE" sz="1200" b="0" dirty="0" smtClean="0">
                <a:solidFill>
                  <a:srgbClr val="006699"/>
                </a:solidFill>
                <a:sym typeface="Symbol" pitchFamily="18" charset="2"/>
              </a:rPr>
              <a:t>Photo right: </a:t>
            </a:r>
            <a:r>
              <a:rPr lang="en-GB" altLang="de-DE" sz="1200" b="0" dirty="0" err="1" smtClean="0">
                <a:solidFill>
                  <a:srgbClr val="006699"/>
                </a:solidFill>
                <a:sym typeface="Symbol" pitchFamily="18" charset="2"/>
              </a:rPr>
              <a:t>Patt</a:t>
            </a:r>
            <a:r>
              <a:rPr lang="en-GB" altLang="de-DE" sz="1200" b="0" dirty="0" smtClean="0">
                <a:solidFill>
                  <a:srgbClr val="006699"/>
                </a:solidFill>
                <a:sym typeface="Symbol" pitchFamily="18" charset="2"/>
              </a:rPr>
              <a:t> et al. 1998</a:t>
            </a:r>
            <a:endParaRPr lang="en-GB" altLang="de-DE" sz="1200" b="0" dirty="0">
              <a:solidFill>
                <a:srgbClr val="006699"/>
              </a:solidFill>
              <a:sym typeface="Symbol" pitchFamily="18" charset="2"/>
            </a:endParaRPr>
          </a:p>
        </p:txBody>
      </p:sp>
      <p:sp>
        <p:nvSpPr>
          <p:cNvPr id="29"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General principles and approaches </a:t>
            </a:r>
            <a:r>
              <a:rPr lang="en-GB" sz="1800" dirty="0" smtClean="0">
                <a:solidFill>
                  <a:srgbClr val="333399"/>
                </a:solidFill>
                <a:sym typeface="Symbol" pitchFamily="18" charset="2"/>
              </a:rPr>
              <a:t>	</a:t>
            </a:r>
            <a:endParaRPr lang="en-GB" sz="1800" dirty="0">
              <a:solidFill>
                <a:srgbClr val="333399"/>
              </a:solidFill>
              <a:sym typeface="Symbol" pitchFamily="18" charset="2"/>
            </a:endParaRPr>
          </a:p>
        </p:txBody>
      </p:sp>
    </p:spTree>
    <p:extLst>
      <p:ext uri="{BB962C8B-B14F-4D97-AF65-F5344CB8AC3E}">
        <p14:creationId xmlns:p14="http://schemas.microsoft.com/office/powerpoint/2010/main" val="35338075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7" name="Rectangle 4"/>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8" name="Rectangle 5"/>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49" name="Rectangle 6"/>
          <p:cNvSpPr>
            <a:spLocks noChangeArrowheads="1"/>
          </p:cNvSpPr>
          <p:nvPr/>
        </p:nvSpPr>
        <p:spPr bwMode="auto">
          <a:xfrm>
            <a:off x="1443038" y="2443163"/>
            <a:ext cx="3128962"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6150" name="Text Box 52"/>
          <p:cNvSpPr txBox="1">
            <a:spLocks noChangeArrowheads="1"/>
          </p:cNvSpPr>
          <p:nvPr/>
        </p:nvSpPr>
        <p:spPr bwMode="auto">
          <a:xfrm>
            <a:off x="246063" y="1000125"/>
            <a:ext cx="8897937"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marL="342900" indent="-342900" eaLnBrk="0" hangingPunct="0">
              <a:spcBef>
                <a:spcPct val="20000"/>
              </a:spcBef>
              <a:defRPr b="1">
                <a:solidFill>
                  <a:srgbClr val="333399"/>
                </a:solidFill>
                <a:latin typeface="Arial" charset="0"/>
              </a:defRPr>
            </a:lvl1pPr>
            <a:lvl2pPr marL="663575" indent="-187325" eaLnBrk="0" hangingPunct="0">
              <a:spcBef>
                <a:spcPct val="20000"/>
              </a:spcBef>
              <a:buChar char="–"/>
              <a:defRPr sz="2800">
                <a:solidFill>
                  <a:srgbClr val="333399"/>
                </a:solidFill>
                <a:latin typeface="Arial" charset="0"/>
              </a:defRPr>
            </a:lvl2pPr>
            <a:lvl3pPr marL="901700" indent="-177800" eaLnBrk="0" hangingPunct="0">
              <a:spcBef>
                <a:spcPct val="20000"/>
              </a:spcBef>
              <a:defRPr sz="2000">
                <a:solidFill>
                  <a:srgbClr val="333399"/>
                </a:solidFill>
                <a:latin typeface="Arial" charset="0"/>
              </a:defRPr>
            </a:lvl3pPr>
            <a:lvl4pPr marL="1600200" indent="-228600" eaLnBrk="0" hangingPunct="0">
              <a:spcBef>
                <a:spcPct val="20000"/>
              </a:spcBef>
              <a:buChar char="–"/>
              <a:defRPr sz="2000">
                <a:solidFill>
                  <a:srgbClr val="333399"/>
                </a:solidFill>
                <a:latin typeface="Arial" charset="0"/>
              </a:defRPr>
            </a:lvl4pPr>
            <a:lvl5pPr marL="2057400" indent="-228600" eaLnBrk="0" hangingPunct="0">
              <a:spcBef>
                <a:spcPct val="20000"/>
              </a:spcBef>
              <a:buChar char="»"/>
              <a:defRPr sz="2000">
                <a:solidFill>
                  <a:srgbClr val="333399"/>
                </a:solidFill>
                <a:latin typeface="Arial" charset="0"/>
              </a:defRPr>
            </a:lvl5pPr>
            <a:lvl6pPr marL="2514600" indent="-228600" eaLnBrk="0" fontAlgn="base" hangingPunct="0">
              <a:spcBef>
                <a:spcPct val="20000"/>
              </a:spcBef>
              <a:spcAft>
                <a:spcPct val="0"/>
              </a:spcAft>
              <a:buChar char="»"/>
              <a:defRPr sz="2000">
                <a:solidFill>
                  <a:srgbClr val="333399"/>
                </a:solidFill>
                <a:latin typeface="Arial" charset="0"/>
              </a:defRPr>
            </a:lvl6pPr>
            <a:lvl7pPr marL="2971800" indent="-228600" eaLnBrk="0" fontAlgn="base" hangingPunct="0">
              <a:spcBef>
                <a:spcPct val="20000"/>
              </a:spcBef>
              <a:spcAft>
                <a:spcPct val="0"/>
              </a:spcAft>
              <a:buChar char="»"/>
              <a:defRPr sz="2000">
                <a:solidFill>
                  <a:srgbClr val="333399"/>
                </a:solidFill>
                <a:latin typeface="Arial" charset="0"/>
              </a:defRPr>
            </a:lvl7pPr>
            <a:lvl8pPr marL="3429000" indent="-228600" eaLnBrk="0" fontAlgn="base" hangingPunct="0">
              <a:spcBef>
                <a:spcPct val="20000"/>
              </a:spcBef>
              <a:spcAft>
                <a:spcPct val="0"/>
              </a:spcAft>
              <a:buChar char="»"/>
              <a:defRPr sz="2000">
                <a:solidFill>
                  <a:srgbClr val="333399"/>
                </a:solidFill>
                <a:latin typeface="Arial" charset="0"/>
              </a:defRPr>
            </a:lvl8pPr>
            <a:lvl9pPr marL="3886200" indent="-228600" eaLnBrk="0" fontAlgn="base" hangingPunct="0">
              <a:spcBef>
                <a:spcPct val="20000"/>
              </a:spcBef>
              <a:spcAft>
                <a:spcPct val="0"/>
              </a:spcAft>
              <a:buChar char="»"/>
              <a:defRPr sz="2000">
                <a:solidFill>
                  <a:srgbClr val="333399"/>
                </a:solidFill>
                <a:latin typeface="Arial" charset="0"/>
              </a:defRPr>
            </a:lvl9pPr>
          </a:lstStyle>
          <a:p>
            <a:pPr lvl="1">
              <a:spcBef>
                <a:spcPct val="0"/>
              </a:spcBef>
              <a:spcAft>
                <a:spcPct val="25000"/>
              </a:spcAft>
              <a:buFont typeface="Wingdings" pitchFamily="2" charset="2"/>
              <a:buChar char="§"/>
            </a:pPr>
            <a:r>
              <a:rPr lang="en-GB" altLang="de-DE" sz="2000" b="1" dirty="0" smtClean="0">
                <a:solidFill>
                  <a:srgbClr val="006699"/>
                </a:solidFill>
              </a:rPr>
              <a:t>Processes vs. forms</a:t>
            </a:r>
            <a:endParaRPr lang="en-GB" altLang="de-DE" sz="2000" b="1" dirty="0">
              <a:solidFill>
                <a:srgbClr val="006699"/>
              </a:solidFill>
            </a:endParaRPr>
          </a:p>
          <a:p>
            <a:pPr lvl="2">
              <a:spcBef>
                <a:spcPct val="0"/>
              </a:spcBef>
              <a:spcAft>
                <a:spcPts val="1200"/>
              </a:spcAft>
              <a:buFontTx/>
              <a:buChar char="-"/>
            </a:pPr>
            <a:r>
              <a:rPr lang="en-GB" altLang="de-DE" sz="1800" dirty="0" smtClean="0">
                <a:solidFill>
                  <a:srgbClr val="006699"/>
                </a:solidFill>
                <a:sym typeface="Symbol" pitchFamily="18" charset="2"/>
              </a:rPr>
              <a:t>Passive restoration: Restoring natural channel dynamics</a:t>
            </a:r>
          </a:p>
          <a:p>
            <a:pPr lvl="2">
              <a:spcBef>
                <a:spcPct val="0"/>
              </a:spcBef>
              <a:spcAft>
                <a:spcPts val="1200"/>
              </a:spcAft>
              <a:buFontTx/>
              <a:buChar char="-"/>
            </a:pPr>
            <a:r>
              <a:rPr lang="en-GB" altLang="de-DE" sz="1800" dirty="0" smtClean="0">
                <a:solidFill>
                  <a:srgbClr val="006699"/>
                </a:solidFill>
                <a:sym typeface="Symbol" pitchFamily="18" charset="2"/>
              </a:rPr>
              <a:t>Active restoration: Building channel features</a:t>
            </a:r>
          </a:p>
          <a:p>
            <a:pPr lvl="2">
              <a:spcBef>
                <a:spcPct val="0"/>
              </a:spcBef>
              <a:spcAft>
                <a:spcPts val="1200"/>
              </a:spcAft>
              <a:buFontTx/>
              <a:buChar char="-"/>
            </a:pPr>
            <a:r>
              <a:rPr lang="en-GB" altLang="de-DE" sz="1800" dirty="0" smtClean="0">
                <a:solidFill>
                  <a:srgbClr val="006699"/>
                </a:solidFill>
                <a:sym typeface="Symbol" pitchFamily="18" charset="2"/>
              </a:rPr>
              <a:t>Other pros and cons of the two approaches:</a:t>
            </a:r>
          </a:p>
        </p:txBody>
      </p:sp>
      <p:sp>
        <p:nvSpPr>
          <p:cNvPr id="13" name="AutoShape 6"/>
          <p:cNvSpPr>
            <a:spLocks noChangeArrowheads="1"/>
          </p:cNvSpPr>
          <p:nvPr/>
        </p:nvSpPr>
        <p:spPr bwMode="auto">
          <a:xfrm flipH="1">
            <a:off x="528638" y="3784600"/>
            <a:ext cx="8286750" cy="600075"/>
          </a:xfrm>
          <a:prstGeom prst="rtTriangle">
            <a:avLst/>
          </a:prstGeom>
          <a:solidFill>
            <a:srgbClr val="006699"/>
          </a:solidFill>
          <a:ln w="9525">
            <a:solidFill>
              <a:srgbClr val="006699"/>
            </a:solidFill>
            <a:miter lim="800000"/>
            <a:headEnd/>
            <a:tailEnd/>
          </a:ln>
          <a:effectLst/>
          <a:extLst/>
        </p:spPr>
        <p:txBody>
          <a:bodyPr wrap="none" anchor="ct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14" name="Text Box 7"/>
          <p:cNvSpPr txBox="1">
            <a:spLocks noChangeArrowheads="1"/>
          </p:cNvSpPr>
          <p:nvPr/>
        </p:nvSpPr>
        <p:spPr bwMode="auto">
          <a:xfrm>
            <a:off x="393700" y="4384675"/>
            <a:ext cx="83454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lgn="ctr" eaLnBrk="0" hangingPunct="0">
              <a:defRPr sz="800">
                <a:solidFill>
                  <a:schemeClr val="tx1"/>
                </a:solidFill>
                <a:latin typeface="Arial" charset="0"/>
              </a:defRPr>
            </a:lvl1pPr>
            <a:lvl2pPr marL="663575" indent="-187325"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spcAft>
                <a:spcPct val="25000"/>
              </a:spcAft>
            </a:pPr>
            <a:r>
              <a:rPr lang="en-GB" altLang="de-DE" sz="1800" b="1" dirty="0">
                <a:solidFill>
                  <a:srgbClr val="006699"/>
                </a:solidFill>
                <a:sym typeface="Symbol" pitchFamily="18" charset="2"/>
              </a:rPr>
              <a:t>c</a:t>
            </a:r>
            <a:r>
              <a:rPr lang="en-GB" altLang="de-DE" sz="1800" b="1" dirty="0" smtClean="0">
                <a:solidFill>
                  <a:srgbClr val="006699"/>
                </a:solidFill>
                <a:sym typeface="Symbol" pitchFamily="18" charset="2"/>
              </a:rPr>
              <a:t>ost, applicability </a:t>
            </a:r>
            <a:r>
              <a:rPr lang="en-GB" altLang="de-DE" sz="1800" b="1" dirty="0">
                <a:solidFill>
                  <a:srgbClr val="006699"/>
                </a:solidFill>
                <a:sym typeface="Symbol" pitchFamily="18" charset="2"/>
              </a:rPr>
              <a:t>(restrictions!)</a:t>
            </a:r>
          </a:p>
        </p:txBody>
      </p:sp>
      <p:sp>
        <p:nvSpPr>
          <p:cNvPr id="15" name="AutoShape 8"/>
          <p:cNvSpPr>
            <a:spLocks noChangeArrowheads="1"/>
          </p:cNvSpPr>
          <p:nvPr/>
        </p:nvSpPr>
        <p:spPr bwMode="auto">
          <a:xfrm>
            <a:off x="528638" y="5349875"/>
            <a:ext cx="8286750" cy="600075"/>
          </a:xfrm>
          <a:prstGeom prst="rtTriangle">
            <a:avLst/>
          </a:prstGeom>
          <a:solidFill>
            <a:srgbClr val="006699"/>
          </a:solidFill>
          <a:ln w="9525">
            <a:solidFill>
              <a:srgbClr val="006699"/>
            </a:solidFill>
            <a:miter lim="800000"/>
            <a:headEnd/>
            <a:tailEnd/>
          </a:ln>
          <a:effectLst/>
          <a:extLst/>
        </p:spPr>
        <p:txBody>
          <a:bodyPr wrap="none" anchor="ctr"/>
          <a:lstStyle>
            <a:lvl1pPr algn="ctr" eaLnBrk="0" hangingPunct="0">
              <a:defRPr sz="800">
                <a:solidFill>
                  <a:schemeClr val="tx1"/>
                </a:solidFill>
                <a:latin typeface="Arial" charset="0"/>
              </a:defRPr>
            </a:lvl1pPr>
            <a:lvl2pPr marL="742950" indent="-285750"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endParaRPr lang="de-DE" altLang="de-DE"/>
          </a:p>
        </p:txBody>
      </p:sp>
      <p:sp>
        <p:nvSpPr>
          <p:cNvPr id="16" name="Text Box 9"/>
          <p:cNvSpPr txBox="1">
            <a:spLocks noChangeArrowheads="1"/>
          </p:cNvSpPr>
          <p:nvPr/>
        </p:nvSpPr>
        <p:spPr bwMode="auto">
          <a:xfrm>
            <a:off x="393700" y="5949950"/>
            <a:ext cx="834548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lvl1pPr algn="ctr" eaLnBrk="0" hangingPunct="0">
              <a:defRPr sz="800">
                <a:solidFill>
                  <a:schemeClr val="tx1"/>
                </a:solidFill>
                <a:latin typeface="Arial" charset="0"/>
              </a:defRPr>
            </a:lvl1pPr>
            <a:lvl2pPr marL="663575" indent="-187325"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spcAft>
                <a:spcPct val="25000"/>
              </a:spcAft>
            </a:pPr>
            <a:r>
              <a:rPr lang="en-GB" altLang="de-DE" sz="1800" b="1" dirty="0">
                <a:solidFill>
                  <a:srgbClr val="006699"/>
                </a:solidFill>
                <a:sym typeface="Symbol" pitchFamily="18" charset="2"/>
              </a:rPr>
              <a:t>s</a:t>
            </a:r>
            <a:r>
              <a:rPr lang="en-GB" altLang="de-DE" sz="1800" b="1" dirty="0" smtClean="0">
                <a:solidFill>
                  <a:srgbClr val="006699"/>
                </a:solidFill>
                <a:sym typeface="Symbol" pitchFamily="18" charset="2"/>
              </a:rPr>
              <a:t>ustainability, time </a:t>
            </a:r>
            <a:r>
              <a:rPr lang="en-GB" altLang="de-DE" sz="1800" b="1" dirty="0">
                <a:solidFill>
                  <a:srgbClr val="006699"/>
                </a:solidFill>
                <a:sym typeface="Symbol" pitchFamily="18" charset="2"/>
              </a:rPr>
              <a:t>to reach natural state  </a:t>
            </a:r>
          </a:p>
        </p:txBody>
      </p:sp>
      <p:sp>
        <p:nvSpPr>
          <p:cNvPr id="19" name="Text Box 3"/>
          <p:cNvSpPr txBox="1">
            <a:spLocks noChangeArrowheads="1"/>
          </p:cNvSpPr>
          <p:nvPr/>
        </p:nvSpPr>
        <p:spPr bwMode="auto">
          <a:xfrm>
            <a:off x="546098" y="3111500"/>
            <a:ext cx="4032000" cy="369332"/>
          </a:xfrm>
          <a:prstGeom prst="rect">
            <a:avLst/>
          </a:prstGeom>
          <a:solidFill>
            <a:srgbClr val="DDF2FB"/>
          </a:solidFill>
          <a:ln w="25400">
            <a:solidFill>
              <a:srgbClr val="DDF2FB"/>
            </a:solidFill>
          </a:ln>
          <a:effectLst/>
        </p:spPr>
        <p:txBody>
          <a:bodyPr wrap="square">
            <a:spAutoFit/>
          </a:bodyPr>
          <a:lstStyle>
            <a:lvl1pPr algn="ctr" eaLnBrk="0" hangingPunct="0">
              <a:defRPr sz="800">
                <a:solidFill>
                  <a:schemeClr val="tx1"/>
                </a:solidFill>
                <a:latin typeface="Arial" charset="0"/>
              </a:defRPr>
            </a:lvl1pPr>
            <a:lvl2pPr marL="663575" indent="-187325"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spcAft>
                <a:spcPct val="25000"/>
              </a:spcAft>
            </a:pPr>
            <a:r>
              <a:rPr lang="en-GB" altLang="de-DE" sz="1800" b="1" dirty="0">
                <a:solidFill>
                  <a:srgbClr val="006699"/>
                </a:solidFill>
              </a:rPr>
              <a:t>P</a:t>
            </a:r>
            <a:r>
              <a:rPr lang="en-GB" altLang="de-DE" sz="1800" b="1" dirty="0" smtClean="0">
                <a:solidFill>
                  <a:srgbClr val="006699"/>
                </a:solidFill>
              </a:rPr>
              <a:t>assive restoration (processes)</a:t>
            </a:r>
            <a:endParaRPr lang="en-GB" altLang="de-DE" sz="1800" b="1" dirty="0">
              <a:solidFill>
                <a:srgbClr val="006699"/>
              </a:solidFill>
              <a:sym typeface="Symbol" pitchFamily="18" charset="2"/>
            </a:endParaRPr>
          </a:p>
        </p:txBody>
      </p:sp>
      <p:sp>
        <p:nvSpPr>
          <p:cNvPr id="20" name="Text Box 3"/>
          <p:cNvSpPr txBox="1">
            <a:spLocks noChangeArrowheads="1"/>
          </p:cNvSpPr>
          <p:nvPr/>
        </p:nvSpPr>
        <p:spPr bwMode="auto">
          <a:xfrm>
            <a:off x="4807166" y="3104634"/>
            <a:ext cx="4032000" cy="369332"/>
          </a:xfrm>
          <a:prstGeom prst="rect">
            <a:avLst/>
          </a:prstGeom>
          <a:solidFill>
            <a:srgbClr val="DDF2FB"/>
          </a:solidFill>
          <a:ln w="25400">
            <a:solidFill>
              <a:srgbClr val="DDF2FB"/>
            </a:solidFill>
          </a:ln>
          <a:effectLst/>
        </p:spPr>
        <p:txBody>
          <a:bodyPr wrap="square">
            <a:spAutoFit/>
          </a:bodyPr>
          <a:lstStyle>
            <a:lvl1pPr algn="ctr" eaLnBrk="0" hangingPunct="0">
              <a:defRPr sz="800">
                <a:solidFill>
                  <a:schemeClr val="tx1"/>
                </a:solidFill>
                <a:latin typeface="Arial" charset="0"/>
              </a:defRPr>
            </a:lvl1pPr>
            <a:lvl2pPr marL="663575" indent="-187325" algn="ctr" eaLnBrk="0" hangingPunct="0">
              <a:defRPr sz="800">
                <a:solidFill>
                  <a:schemeClr val="tx1"/>
                </a:solidFill>
                <a:latin typeface="Arial" charset="0"/>
              </a:defRPr>
            </a:lvl2pPr>
            <a:lvl3pPr marL="1143000" indent="-228600" algn="ctr" eaLnBrk="0" hangingPunct="0">
              <a:defRPr sz="800">
                <a:solidFill>
                  <a:schemeClr val="tx1"/>
                </a:solidFill>
                <a:latin typeface="Arial" charset="0"/>
              </a:defRPr>
            </a:lvl3pPr>
            <a:lvl4pPr marL="1600200" indent="-228600" algn="ctr" eaLnBrk="0" hangingPunct="0">
              <a:defRPr sz="800">
                <a:solidFill>
                  <a:schemeClr val="tx1"/>
                </a:solidFill>
                <a:latin typeface="Arial" charset="0"/>
              </a:defRPr>
            </a:lvl4pPr>
            <a:lvl5pPr marL="2057400" indent="-228600" algn="ctr"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eaLnBrk="1" hangingPunct="1">
              <a:spcAft>
                <a:spcPct val="25000"/>
              </a:spcAft>
            </a:pPr>
            <a:r>
              <a:rPr lang="en-GB" altLang="de-DE" sz="1800" b="1" dirty="0" smtClean="0">
                <a:solidFill>
                  <a:srgbClr val="006699"/>
                </a:solidFill>
              </a:rPr>
              <a:t>Active restoration (forms)</a:t>
            </a:r>
            <a:endParaRPr lang="en-GB" altLang="de-DE" sz="1800" b="1" dirty="0">
              <a:solidFill>
                <a:srgbClr val="006699"/>
              </a:solidFill>
              <a:sym typeface="Symbol" pitchFamily="18" charset="2"/>
            </a:endParaRPr>
          </a:p>
        </p:txBody>
      </p:sp>
      <p:sp>
        <p:nvSpPr>
          <p:cNvPr id="2" name="Rechteck 1"/>
          <p:cNvSpPr/>
          <p:nvPr/>
        </p:nvSpPr>
        <p:spPr>
          <a:xfrm>
            <a:off x="528638" y="3104634"/>
            <a:ext cx="8310528" cy="3623191"/>
          </a:xfrm>
          <a:prstGeom prst="rect">
            <a:avLst/>
          </a:prstGeom>
          <a:noFill/>
          <a:ln>
            <a:solidFill>
              <a:srgbClr val="DDF2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Text Box 52"/>
          <p:cNvSpPr txBox="1">
            <a:spLocks noChangeArrowheads="1"/>
          </p:cNvSpPr>
          <p:nvPr/>
        </p:nvSpPr>
        <p:spPr bwMode="auto">
          <a:xfrm>
            <a:off x="13495" y="366005"/>
            <a:ext cx="885983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lvl1pPr marL="342900" indent="-342900" eaLnBrk="0" hangingPunct="0">
              <a:defRPr sz="800">
                <a:solidFill>
                  <a:schemeClr val="tx1"/>
                </a:solidFill>
                <a:latin typeface="Arial" charset="0"/>
              </a:defRPr>
            </a:lvl1pPr>
            <a:lvl2pPr marL="663575" indent="-187325" eaLnBrk="0" hangingPunct="0">
              <a:defRPr sz="800">
                <a:solidFill>
                  <a:schemeClr val="tx1"/>
                </a:solidFill>
                <a:latin typeface="Arial" charset="0"/>
              </a:defRPr>
            </a:lvl2pPr>
            <a:lvl3pPr eaLnBrk="0" hangingPunct="0">
              <a:defRPr sz="800">
                <a:solidFill>
                  <a:schemeClr val="tx1"/>
                </a:solidFill>
                <a:latin typeface="Arial" charset="0"/>
              </a:defRPr>
            </a:lvl3pPr>
            <a:lvl4pPr marL="1600200" indent="-228600" eaLnBrk="0" hangingPunct="0">
              <a:defRPr sz="800">
                <a:solidFill>
                  <a:schemeClr val="tx1"/>
                </a:solidFill>
                <a:latin typeface="Arial" charset="0"/>
              </a:defRPr>
            </a:lvl4pPr>
            <a:lvl5pPr marL="2057400" indent="-228600" eaLnBrk="0" hangingPunct="0">
              <a:defRPr sz="800">
                <a:solidFill>
                  <a:schemeClr val="tx1"/>
                </a:solidFill>
                <a:latin typeface="Arial" charset="0"/>
              </a:defRPr>
            </a:lvl5pPr>
            <a:lvl6pPr marL="2514600" indent="-228600" algn="ctr" eaLnBrk="0" fontAlgn="base" hangingPunct="0">
              <a:spcBef>
                <a:spcPct val="0"/>
              </a:spcBef>
              <a:spcAft>
                <a:spcPct val="0"/>
              </a:spcAft>
              <a:defRPr sz="800">
                <a:solidFill>
                  <a:schemeClr val="tx1"/>
                </a:solidFill>
                <a:latin typeface="Arial" charset="0"/>
              </a:defRPr>
            </a:lvl6pPr>
            <a:lvl7pPr marL="2971800" indent="-228600" algn="ctr" eaLnBrk="0" fontAlgn="base" hangingPunct="0">
              <a:spcBef>
                <a:spcPct val="0"/>
              </a:spcBef>
              <a:spcAft>
                <a:spcPct val="0"/>
              </a:spcAft>
              <a:defRPr sz="800">
                <a:solidFill>
                  <a:schemeClr val="tx1"/>
                </a:solidFill>
                <a:latin typeface="Arial" charset="0"/>
              </a:defRPr>
            </a:lvl7pPr>
            <a:lvl8pPr marL="3429000" indent="-228600" algn="ctr" eaLnBrk="0" fontAlgn="base" hangingPunct="0">
              <a:spcBef>
                <a:spcPct val="0"/>
              </a:spcBef>
              <a:spcAft>
                <a:spcPct val="0"/>
              </a:spcAft>
              <a:defRPr sz="800">
                <a:solidFill>
                  <a:schemeClr val="tx1"/>
                </a:solidFill>
                <a:latin typeface="Arial" charset="0"/>
              </a:defRPr>
            </a:lvl8pPr>
            <a:lvl9pPr marL="3886200" indent="-228600" algn="ctr" eaLnBrk="0" fontAlgn="base" hangingPunct="0">
              <a:spcBef>
                <a:spcPct val="0"/>
              </a:spcBef>
              <a:spcAft>
                <a:spcPct val="0"/>
              </a:spcAft>
              <a:defRPr sz="800">
                <a:solidFill>
                  <a:schemeClr val="tx1"/>
                </a:solidFill>
                <a:latin typeface="Arial" charset="0"/>
              </a:defRPr>
            </a:lvl9pPr>
          </a:lstStyle>
          <a:p>
            <a:pPr marL="476250" lvl="1" indent="0" algn="l">
              <a:spcAft>
                <a:spcPct val="25000"/>
              </a:spcAft>
            </a:pPr>
            <a:r>
              <a:rPr lang="en-GB" sz="2000" b="1" dirty="0" smtClean="0">
                <a:solidFill>
                  <a:srgbClr val="006699"/>
                </a:solidFill>
                <a:sym typeface="Symbol" pitchFamily="18" charset="2"/>
              </a:rPr>
              <a:t>General principles and approaches </a:t>
            </a:r>
            <a:r>
              <a:rPr lang="en-GB" sz="1800" dirty="0" smtClean="0">
                <a:solidFill>
                  <a:srgbClr val="006699"/>
                </a:solidFill>
                <a:sym typeface="Symbol" pitchFamily="18" charset="2"/>
              </a:rPr>
              <a:t>	</a:t>
            </a:r>
            <a:endParaRPr lang="en-GB" sz="1800" dirty="0">
              <a:solidFill>
                <a:srgbClr val="006699"/>
              </a:solidFill>
              <a:sym typeface="Symbol" pitchFamily="18" charset="2"/>
            </a:endParaRPr>
          </a:p>
        </p:txBody>
      </p:sp>
    </p:spTree>
    <p:extLst>
      <p:ext uri="{BB962C8B-B14F-4D97-AF65-F5344CB8AC3E}">
        <p14:creationId xmlns:p14="http://schemas.microsoft.com/office/powerpoint/2010/main" val="938075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0305_REFORM_Presentation_Template">
  <a:themeElements>
    <a:clrScheme name="REFORM Colours">
      <a:dk1>
        <a:srgbClr val="000000"/>
      </a:dk1>
      <a:lt1>
        <a:sysClr val="window" lastClr="FFFFFF"/>
      </a:lt1>
      <a:dk2>
        <a:srgbClr val="006699"/>
      </a:dk2>
      <a:lt2>
        <a:srgbClr val="EEECE1"/>
      </a:lt2>
      <a:accent1>
        <a:srgbClr val="3399CC"/>
      </a:accent1>
      <a:accent2>
        <a:srgbClr val="99CC00"/>
      </a:accent2>
      <a:accent3>
        <a:srgbClr val="4BC84B"/>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2417</Words>
  <Application>Microsoft Office PowerPoint</Application>
  <PresentationFormat>Bildschirmpräsentation (4:3)</PresentationFormat>
  <Paragraphs>405</Paragraphs>
  <Slides>44</Slides>
  <Notes>44</Notes>
  <HiddenSlides>2</HiddenSlides>
  <MMClips>0</MMClips>
  <ScaleCrop>false</ScaleCrop>
  <HeadingPairs>
    <vt:vector size="4" baseType="variant">
      <vt:variant>
        <vt:lpstr>Design</vt:lpstr>
      </vt:variant>
      <vt:variant>
        <vt:i4>2</vt:i4>
      </vt:variant>
      <vt:variant>
        <vt:lpstr>Folientitel</vt:lpstr>
      </vt:variant>
      <vt:variant>
        <vt:i4>44</vt:i4>
      </vt:variant>
    </vt:vector>
  </HeadingPairs>
  <TitlesOfParts>
    <vt:vector size="46" baseType="lpstr">
      <vt:lpstr>Standarddesign</vt:lpstr>
      <vt:lpstr>120305_REFORM_Presentation_Template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umweltbüro essen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Tanja Pottgiesser</dc:creator>
  <cp:lastModifiedBy>Jochem Kail</cp:lastModifiedBy>
  <cp:revision>1486</cp:revision>
  <cp:lastPrinted>2014-05-20T06:39:15Z</cp:lastPrinted>
  <dcterms:created xsi:type="dcterms:W3CDTF">2007-08-28T07:44:24Z</dcterms:created>
  <dcterms:modified xsi:type="dcterms:W3CDTF">2015-08-10T07:48:41Z</dcterms:modified>
</cp:coreProperties>
</file>